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256" r:id="rId2"/>
    <p:sldId id="257" r:id="rId3"/>
    <p:sldId id="258" r:id="rId4"/>
    <p:sldId id="267" r:id="rId5"/>
    <p:sldId id="259" r:id="rId6"/>
    <p:sldId id="271" r:id="rId7"/>
    <p:sldId id="274" r:id="rId8"/>
    <p:sldId id="261" r:id="rId9"/>
    <p:sldId id="276" r:id="rId10"/>
    <p:sldId id="262" r:id="rId11"/>
    <p:sldId id="265" r:id="rId12"/>
    <p:sldId id="277" r:id="rId13"/>
    <p:sldId id="282" r:id="rId14"/>
    <p:sldId id="284" r:id="rId15"/>
    <p:sldId id="275" r:id="rId16"/>
    <p:sldId id="278" r:id="rId17"/>
    <p:sldId id="316" r:id="rId18"/>
    <p:sldId id="279" r:id="rId19"/>
    <p:sldId id="273" r:id="rId20"/>
    <p:sldId id="285" r:id="rId21"/>
    <p:sldId id="286" r:id="rId22"/>
    <p:sldId id="287" r:id="rId23"/>
    <p:sldId id="288" r:id="rId24"/>
    <p:sldId id="293" r:id="rId25"/>
    <p:sldId id="294" r:id="rId26"/>
    <p:sldId id="289" r:id="rId27"/>
    <p:sldId id="297" r:id="rId28"/>
    <p:sldId id="298" r:id="rId29"/>
    <p:sldId id="299" r:id="rId30"/>
    <p:sldId id="318" r:id="rId31"/>
    <p:sldId id="305" r:id="rId32"/>
    <p:sldId id="310" r:id="rId33"/>
    <p:sldId id="301" r:id="rId34"/>
    <p:sldId id="313" r:id="rId35"/>
    <p:sldId id="315" r:id="rId36"/>
    <p:sldId id="283" r:id="rId37"/>
    <p:sldId id="266" r:id="rId38"/>
    <p:sldId id="270" r:id="rId39"/>
    <p:sldId id="269" r:id="rId40"/>
    <p:sldId id="312" r:id="rId41"/>
    <p:sldId id="272" r:id="rId42"/>
    <p:sldId id="314" r:id="rId43"/>
    <p:sldId id="268" r:id="rId44"/>
    <p:sldId id="302" r:id="rId45"/>
    <p:sldId id="303" r:id="rId46"/>
    <p:sldId id="304" r:id="rId47"/>
    <p:sldId id="306" r:id="rId48"/>
    <p:sldId id="307" r:id="rId49"/>
    <p:sldId id="308" r:id="rId50"/>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D Admin" initials="DA" lastIdx="2" clrIdx="0">
    <p:extLst>
      <p:ext uri="{19B8F6BF-5375-455C-9EA6-DF929625EA0E}">
        <p15:presenceInfo xmlns:p15="http://schemas.microsoft.com/office/powerpoint/2012/main" userId="DD 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6" d="100"/>
          <a:sy n="66" d="100"/>
        </p:scale>
        <p:origin x="792" y="60"/>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7-18T15:21:50.704" idx="1">
    <p:pos x="10" y="10"/>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7072"/>
          </a:xfrm>
          <a:prstGeom prst="rect">
            <a:avLst/>
          </a:prstGeom>
        </p:spPr>
        <p:txBody>
          <a:bodyPr vert="horz" lIns="92930" tIns="46465" rIns="92930" bIns="46465" rtlCol="0"/>
          <a:lstStyle>
            <a:lvl1pPr algn="r">
              <a:defRPr sz="1200"/>
            </a:lvl1pPr>
          </a:lstStyle>
          <a:p>
            <a:fld id="{F4DCA868-1A7F-4B15-AF2E-82CF05B15977}" type="datetimeFigureOut">
              <a:rPr lang="en-US" smtClean="0"/>
              <a:t>12-Jan-23</a:t>
            </a:fld>
            <a:endParaRPr lang="en-US"/>
          </a:p>
        </p:txBody>
      </p:sp>
      <p:sp>
        <p:nvSpPr>
          <p:cNvPr id="4" name="Footer Placeholder 3"/>
          <p:cNvSpPr>
            <a:spLocks noGrp="1"/>
          </p:cNvSpPr>
          <p:nvPr>
            <p:ph type="ftr" sz="quarter" idx="2"/>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30"/>
            <a:ext cx="3013763" cy="467071"/>
          </a:xfrm>
          <a:prstGeom prst="rect">
            <a:avLst/>
          </a:prstGeom>
        </p:spPr>
        <p:txBody>
          <a:bodyPr vert="horz" lIns="92930" tIns="46465" rIns="92930" bIns="46465" rtlCol="0" anchor="b"/>
          <a:lstStyle>
            <a:lvl1pPr algn="r">
              <a:defRPr sz="1200"/>
            </a:lvl1pPr>
          </a:lstStyle>
          <a:p>
            <a:fld id="{2CF5E886-6D29-42F2-9F81-2A4219A21D38}" type="slidenum">
              <a:rPr lang="en-US" smtClean="0"/>
              <a:t>‹#›</a:t>
            </a:fld>
            <a:endParaRPr lang="en-US"/>
          </a:p>
        </p:txBody>
      </p:sp>
    </p:spTree>
    <p:extLst>
      <p:ext uri="{BB962C8B-B14F-4D97-AF65-F5344CB8AC3E}">
        <p14:creationId xmlns:p14="http://schemas.microsoft.com/office/powerpoint/2010/main" val="3240126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7072"/>
          </a:xfrm>
          <a:prstGeom prst="rect">
            <a:avLst/>
          </a:prstGeom>
        </p:spPr>
        <p:txBody>
          <a:bodyPr vert="horz" lIns="92930" tIns="46465" rIns="92930" bIns="46465" rtlCol="0"/>
          <a:lstStyle>
            <a:lvl1pPr algn="r">
              <a:defRPr sz="1200"/>
            </a:lvl1pPr>
          </a:lstStyle>
          <a:p>
            <a:fld id="{30DD9458-D3A9-4B4F-AFAC-15B586E4413E}" type="datetimeFigureOut">
              <a:rPr lang="en-US" smtClean="0"/>
              <a:t>12-Jan-23</a:t>
            </a:fld>
            <a:endParaRPr lang="en-US"/>
          </a:p>
        </p:txBody>
      </p:sp>
      <p:sp>
        <p:nvSpPr>
          <p:cNvPr id="4" name="Slide Image Placeholder 3"/>
          <p:cNvSpPr>
            <a:spLocks noGrp="1" noRot="1" noChangeAspect="1"/>
          </p:cNvSpPr>
          <p:nvPr>
            <p:ph type="sldImg" idx="2"/>
          </p:nvPr>
        </p:nvSpPr>
        <p:spPr>
          <a:xfrm>
            <a:off x="685800" y="1163638"/>
            <a:ext cx="5583238" cy="3141662"/>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80004"/>
            <a:ext cx="5563870" cy="3665458"/>
          </a:xfrm>
          <a:prstGeom prst="rect">
            <a:avLst/>
          </a:prstGeom>
        </p:spPr>
        <p:txBody>
          <a:bodyPr vert="horz" lIns="92930" tIns="46465" rIns="92930" bIns="4646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13763" cy="467071"/>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30"/>
            <a:ext cx="3013763" cy="467071"/>
          </a:xfrm>
          <a:prstGeom prst="rect">
            <a:avLst/>
          </a:prstGeom>
        </p:spPr>
        <p:txBody>
          <a:bodyPr vert="horz" lIns="92930" tIns="46465" rIns="92930" bIns="46465" rtlCol="0" anchor="b"/>
          <a:lstStyle>
            <a:lvl1pPr algn="r">
              <a:defRPr sz="1200"/>
            </a:lvl1pPr>
          </a:lstStyle>
          <a:p>
            <a:fld id="{9C88DFAF-0D2A-4B64-8F0C-EA497AA6AF8D}" type="slidenum">
              <a:rPr lang="en-US" smtClean="0"/>
              <a:t>‹#›</a:t>
            </a:fld>
            <a:endParaRPr lang="en-US"/>
          </a:p>
        </p:txBody>
      </p:sp>
    </p:spTree>
    <p:extLst>
      <p:ext uri="{BB962C8B-B14F-4D97-AF65-F5344CB8AC3E}">
        <p14:creationId xmlns:p14="http://schemas.microsoft.com/office/powerpoint/2010/main" val="2375771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223A85E-C4DE-4329-97BF-2E101045C0E6}" type="datetime1">
              <a:rPr lang="en-US" smtClean="0"/>
              <a:t>12-Jan-23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231233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FF503-EDC7-47D2-9B4E-291EB40C0DF0}" type="datetime1">
              <a:rPr lang="en-US" smtClean="0"/>
              <a:t>12-Jan-23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273090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9B1DCB-2F83-4F78-A384-520BB7159A8A}" type="datetime1">
              <a:rPr lang="en-US" smtClean="0"/>
              <a:t>12-Jan-23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3195132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185D3A-0D5C-4D89-8A4C-F73FF728CC83}" type="datetime1">
              <a:rPr lang="en-US" smtClean="0"/>
              <a:t>12-Jan-23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350900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4B797A-0542-4229-B8AB-92041502E677}" type="datetime1">
              <a:rPr lang="en-US" smtClean="0"/>
              <a:t>12-Jan-23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527563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7A3B12-3247-44A7-8477-BD90CCC2D5AD}" type="datetime1">
              <a:rPr lang="en-US" smtClean="0"/>
              <a:t>12-Jan-23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3252235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E8E5B3-3250-4EF6-9BAB-C2C5B3DC2AE9}" type="datetime1">
              <a:rPr lang="en-US" smtClean="0"/>
              <a:t>12-Jan-23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266781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3E4206-6457-4AE8-91C0-EFBBC000CA8A}" type="datetime1">
              <a:rPr lang="en-US" smtClean="0"/>
              <a:t>12-Jan-23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240611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3D9D84-705A-4F33-A39F-E04A98812F6F}" type="datetime1">
              <a:rPr lang="en-US" smtClean="0"/>
              <a:t>12-Jan-23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671929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CE9276-045B-46A0-BC73-635EDF8207B1}" type="datetime1">
              <a:rPr lang="en-US" smtClean="0"/>
              <a:t>12-Jan-23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88147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B08EBF6-009C-40CF-8A7B-20CD1FEC7D74}" type="datetime1">
              <a:rPr lang="en-US" smtClean="0"/>
              <a:t>12-Jan-23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20ED7-FDD9-4A44-AE97-CBB62F2E2D24}" type="slidenum">
              <a:rPr lang="en-US" smtClean="0"/>
              <a:pPr/>
              <a:t>‹#›</a:t>
            </a:fld>
            <a:endParaRPr lang="en-US"/>
          </a:p>
        </p:txBody>
      </p:sp>
    </p:spTree>
    <p:extLst>
      <p:ext uri="{BB962C8B-B14F-4D97-AF65-F5344CB8AC3E}">
        <p14:creationId xmlns:p14="http://schemas.microsoft.com/office/powerpoint/2010/main" val="3072298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9722B9-6646-4967-B871-D8D448C44F75}" type="datetime1">
              <a:rPr lang="en-US" smtClean="0"/>
              <a:t>12-Jan-23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20ED7-FDD9-4A44-AE97-CBB62F2E2D24}" type="slidenum">
              <a:rPr lang="en-US" smtClean="0"/>
              <a:pPr/>
              <a:t>‹#›</a:t>
            </a:fld>
            <a:endParaRPr lang="en-US"/>
          </a:p>
        </p:txBody>
      </p:sp>
    </p:spTree>
    <p:extLst>
      <p:ext uri="{BB962C8B-B14F-4D97-AF65-F5344CB8AC3E}">
        <p14:creationId xmlns:p14="http://schemas.microsoft.com/office/powerpoint/2010/main" val="1376603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600200" y="4719698"/>
            <a:ext cx="90678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2400" b="1" dirty="0">
                <a:solidFill>
                  <a:schemeClr val="bg1"/>
                </a:solidFill>
              </a:rPr>
              <a:t>	</a:t>
            </a:r>
            <a:r>
              <a:rPr lang="en-US" sz="2800" b="1" dirty="0">
                <a:solidFill>
                  <a:schemeClr val="bg1"/>
                </a:solidFill>
                <a:latin typeface="Arial" pitchFamily="34" charset="0"/>
                <a:cs typeface="Arial" pitchFamily="34" charset="0"/>
              </a:rPr>
              <a:t>			</a:t>
            </a:r>
          </a:p>
          <a:p>
            <a:pPr marL="457200" indent="-457200" algn="just"/>
            <a:r>
              <a:rPr lang="en-US" sz="2800" b="1" dirty="0">
                <a:solidFill>
                  <a:schemeClr val="bg1"/>
                </a:solidFill>
                <a:latin typeface="Arial" pitchFamily="34" charset="0"/>
                <a:cs typeface="Arial" pitchFamily="34" charset="0"/>
              </a:rPr>
              <a:t>      </a:t>
            </a:r>
            <a:endParaRPr lang="en-US" sz="2400" b="1" u="sng" dirty="0">
              <a:solidFill>
                <a:schemeClr val="bg1"/>
              </a:solidFill>
            </a:endParaRPr>
          </a:p>
          <a:p>
            <a:pPr lvl="1" algn="just"/>
            <a:r>
              <a:rPr lang="en-US" sz="2400" b="1" dirty="0">
                <a:solidFill>
                  <a:schemeClr val="bg1"/>
                </a:solidFill>
              </a:rPr>
              <a:t>	</a:t>
            </a:r>
          </a:p>
          <a:p>
            <a:pPr algn="just"/>
            <a:r>
              <a:rPr lang="en-US" sz="2400" b="1" dirty="0">
                <a:solidFill>
                  <a:schemeClr val="bg1"/>
                </a:solidFill>
              </a:rPr>
              <a:t> </a:t>
            </a:r>
          </a:p>
          <a:p>
            <a:pPr algn="just"/>
            <a:r>
              <a:rPr lang="en-US" sz="2400" b="1" dirty="0">
                <a:solidFill>
                  <a:schemeClr val="bg1"/>
                </a:solidFill>
              </a:rPr>
              <a:t>  </a:t>
            </a:r>
          </a:p>
        </p:txBody>
      </p:sp>
      <p:sp>
        <p:nvSpPr>
          <p:cNvPr id="4" name="Rectangle 3"/>
          <p:cNvSpPr/>
          <p:nvPr/>
        </p:nvSpPr>
        <p:spPr>
          <a:xfrm>
            <a:off x="1524000" y="1295401"/>
            <a:ext cx="9144000" cy="830997"/>
          </a:xfrm>
          <a:prstGeom prst="rect">
            <a:avLst/>
          </a:prstGeom>
        </p:spPr>
        <p:txBody>
          <a:bodyPr wrap="square">
            <a:spAutoFit/>
          </a:bodyPr>
          <a:lstStyle/>
          <a:p>
            <a:pPr algn="just">
              <a:buNone/>
            </a:pPr>
            <a:endParaRPr lang="en-US" sz="2400" b="1" u="sng" dirty="0">
              <a:solidFill>
                <a:schemeClr val="bg1"/>
              </a:solidFill>
              <a:latin typeface="Arial" pitchFamily="34" charset="0"/>
              <a:cs typeface="Arial" pitchFamily="34" charset="0"/>
            </a:endParaRPr>
          </a:p>
          <a:p>
            <a:pPr algn="ctr">
              <a:buNone/>
            </a:pPr>
            <a:endParaRPr lang="en-US" sz="2400" u="sng" dirty="0">
              <a:solidFill>
                <a:schemeClr val="bg1"/>
              </a:solidFill>
              <a:latin typeface="Arial" pitchFamily="34" charset="0"/>
              <a:cs typeface="Arial"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solidFill>
            <a:srgbClr val="002060">
              <a:alpha val="91000"/>
            </a:srgbClr>
          </a:solidFill>
        </p:spPr>
      </p:pic>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4008799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JGI HealthCare Mobile Application </a:t>
            </a:r>
          </a:p>
        </p:txBody>
      </p:sp>
      <p:sp>
        <p:nvSpPr>
          <p:cNvPr id="3" name="Content Placeholder 2"/>
          <p:cNvSpPr>
            <a:spLocks noGrp="1"/>
          </p:cNvSpPr>
          <p:nvPr>
            <p:ph idx="1"/>
          </p:nvPr>
        </p:nvSpPr>
        <p:spPr>
          <a:xfrm>
            <a:off x="838200" y="928801"/>
            <a:ext cx="10758714" cy="5646170"/>
          </a:xfrm>
        </p:spPr>
        <p:txBody>
          <a:bodyPr>
            <a:normAutofit lnSpcReduction="10000"/>
          </a:bodyPr>
          <a:lstStyle/>
          <a:p>
            <a:pPr marL="0" indent="0" algn="just">
              <a:lnSpc>
                <a:spcPct val="110000"/>
              </a:lnSpc>
              <a:buNone/>
            </a:pPr>
            <a:r>
              <a:rPr lang="en-US" dirty="0">
                <a:latin typeface="Arial" panose="020B0604020202020204" pitchFamily="34" charset="0"/>
                <a:cs typeface="Arial" panose="020B0604020202020204" pitchFamily="34" charset="0"/>
              </a:rPr>
              <a:t>JGI mobile application is available and may be downloaded by the employees. Instructions on Installation (Registration / Login) are as follows:</a:t>
            </a:r>
          </a:p>
          <a:p>
            <a:pPr marL="739775" indent="-739775">
              <a:buNone/>
            </a:pPr>
            <a:r>
              <a:rPr lang="en-US" dirty="0">
                <a:latin typeface="Arial" panose="020B0604020202020204" pitchFamily="34" charset="0"/>
                <a:cs typeface="Arial" panose="020B0604020202020204" pitchFamily="34" charset="0"/>
              </a:rPr>
              <a:t>a.	Download Jubilee Healthcare Insurance App from Play Store</a:t>
            </a:r>
            <a:endParaRPr lang="en-US" dirty="0">
              <a:effectLst/>
              <a:latin typeface="Arial" panose="020B0604020202020204" pitchFamily="34" charset="0"/>
              <a:cs typeface="Arial" panose="020B0604020202020204" pitchFamily="34" charset="0"/>
            </a:endParaRPr>
          </a:p>
          <a:p>
            <a:pPr marL="739775" indent="-739775" algn="just">
              <a:buNone/>
            </a:pPr>
            <a:r>
              <a:rPr lang="en-US" dirty="0">
                <a:latin typeface="Arial" panose="020B0604020202020204" pitchFamily="34" charset="0"/>
                <a:cs typeface="Arial" panose="020B0604020202020204" pitchFamily="34" charset="0"/>
              </a:rPr>
              <a:t>b.	Click on signup and enter Card number (as per JGI Health Insurance identification card issued to the employee i.e. </a:t>
            </a:r>
            <a:r>
              <a:rPr lang="en-US" b="1" dirty="0">
                <a:solidFill>
                  <a:srgbClr val="C00000"/>
                </a:solidFill>
                <a:latin typeface="Arial" panose="020B0604020202020204" pitchFamily="34" charset="0"/>
                <a:cs typeface="Arial" panose="020B0604020202020204" pitchFamily="34" charset="0"/>
              </a:rPr>
              <a:t>01-102422-01111.</a:t>
            </a:r>
          </a:p>
          <a:p>
            <a:pPr marL="739775" indent="-739775">
              <a:buNone/>
            </a:pPr>
            <a:r>
              <a:rPr lang="en-US" dirty="0">
                <a:latin typeface="Arial" panose="020B0604020202020204" pitchFamily="34" charset="0"/>
                <a:cs typeface="Arial" panose="020B0604020202020204" pitchFamily="34" charset="0"/>
              </a:rPr>
              <a:t>c.	Select gender</a:t>
            </a:r>
          </a:p>
          <a:p>
            <a:pPr marL="739775" indent="-739775">
              <a:buNone/>
            </a:pPr>
            <a:r>
              <a:rPr lang="en-US" dirty="0">
                <a:latin typeface="Arial" panose="020B0604020202020204" pitchFamily="34" charset="0"/>
                <a:cs typeface="Arial" panose="020B0604020202020204" pitchFamily="34" charset="0"/>
              </a:rPr>
              <a:t>d.	Enter mobile number and date of birth </a:t>
            </a:r>
          </a:p>
          <a:p>
            <a:pPr marL="739775" indent="-739775">
              <a:buNone/>
            </a:pPr>
            <a:r>
              <a:rPr lang="en-US" dirty="0">
                <a:latin typeface="Arial" panose="020B0604020202020204" pitchFamily="34" charset="0"/>
                <a:cs typeface="Arial" panose="020B0604020202020204" pitchFamily="34" charset="0"/>
              </a:rPr>
              <a:t>e.	Enter G-mail ID and password </a:t>
            </a:r>
          </a:p>
          <a:p>
            <a:pPr marL="739775" indent="-739775">
              <a:buAutoNum type="alphaLcPeriod" startAt="6"/>
            </a:pPr>
            <a:r>
              <a:rPr lang="en-US" dirty="0">
                <a:latin typeface="Arial" panose="020B0604020202020204" pitchFamily="34" charset="0"/>
                <a:cs typeface="Arial" panose="020B0604020202020204" pitchFamily="34" charset="0"/>
              </a:rPr>
              <a:t>Confirm password and click on signup </a:t>
            </a:r>
          </a:p>
          <a:p>
            <a:pPr marL="739775" indent="-739775">
              <a:buAutoNum type="alphaLcPeriod" startAt="6"/>
            </a:pPr>
            <a:r>
              <a:rPr lang="en-US" dirty="0">
                <a:latin typeface="Arial" panose="020B0604020202020204" pitchFamily="34" charset="0"/>
                <a:cs typeface="Arial" panose="020B0604020202020204" pitchFamily="34" charset="0"/>
              </a:rPr>
              <a:t>Registration process is complete, now log in</a:t>
            </a:r>
          </a:p>
          <a:p>
            <a:pPr marL="0" indent="0" algn="just">
              <a:lnSpc>
                <a:spcPct val="150000"/>
              </a:lnSpc>
              <a:buNone/>
            </a:pPr>
            <a:endParaRPr lang="en-US" sz="2000" dirty="0">
              <a:latin typeface="Segoe UI" panose="020B0502040204020203" pitchFamily="34" charset="0"/>
              <a:cs typeface="Segoe UI" panose="020B0502040204020203" pitchFamily="34" charset="0"/>
            </a:endParaRPr>
          </a:p>
          <a:p>
            <a:pPr marL="0" indent="0" algn="just">
              <a:lnSpc>
                <a:spcPct val="150000"/>
              </a:lnSpc>
              <a:buNone/>
            </a:pPr>
            <a:endParaRPr lang="en-US" sz="2000" dirty="0">
              <a:latin typeface="Segoe UI" panose="020B0502040204020203" pitchFamily="34" charset="0"/>
              <a:cs typeface="Segoe UI" panose="020B0502040204020203" pitchFamily="34" charset="0"/>
            </a:endParaRPr>
          </a:p>
          <a:p>
            <a:pPr marL="0" indent="0" algn="just">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5D720ED7-FDD9-4A44-AE97-CBB62F2E2D24}" type="slidenum">
              <a:rPr lang="en-US" smtClean="0"/>
              <a:pPr/>
              <a:t>10</a:t>
            </a:fld>
            <a:endParaRPr lang="en-US"/>
          </a:p>
        </p:txBody>
      </p:sp>
    </p:spTree>
    <p:extLst>
      <p:ext uri="{BB962C8B-B14F-4D97-AF65-F5344CB8AC3E}">
        <p14:creationId xmlns:p14="http://schemas.microsoft.com/office/powerpoint/2010/main" val="4070324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455886" cy="6734629"/>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1125" y="0"/>
            <a:ext cx="3265741" cy="6734628"/>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0057" y="85271"/>
            <a:ext cx="3976897" cy="6696529"/>
          </a:xfrm>
          <a:prstGeom prst="rect">
            <a:avLst/>
          </a:prstGeom>
        </p:spPr>
      </p:pic>
      <p:sp>
        <p:nvSpPr>
          <p:cNvPr id="10" name="Left Arrow Callout 9"/>
          <p:cNvSpPr/>
          <p:nvPr/>
        </p:nvSpPr>
        <p:spPr>
          <a:xfrm>
            <a:off x="9514109" y="5384800"/>
            <a:ext cx="1799772" cy="1349828"/>
          </a:xfrm>
          <a:prstGeom prst="leftArrow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solidFill>
                  <a:srgbClr val="FF0000"/>
                </a:solidFill>
              </a:rPr>
              <a:t>Medical card is displayed by pressing</a:t>
            </a:r>
          </a:p>
        </p:txBody>
      </p:sp>
      <p:sp>
        <p:nvSpPr>
          <p:cNvPr id="2" name="Slide Number Placeholder 1"/>
          <p:cNvSpPr>
            <a:spLocks noGrp="1"/>
          </p:cNvSpPr>
          <p:nvPr>
            <p:ph type="sldNum" sz="quarter" idx="12"/>
          </p:nvPr>
        </p:nvSpPr>
        <p:spPr/>
        <p:txBody>
          <a:bodyPr/>
          <a:lstStyle/>
          <a:p>
            <a:fld id="{5D720ED7-FDD9-4A44-AE97-CBB62F2E2D24}" type="slidenum">
              <a:rPr lang="en-US" smtClean="0"/>
              <a:pPr/>
              <a:t>11</a:t>
            </a:fld>
            <a:endParaRPr lang="en-US"/>
          </a:p>
        </p:txBody>
      </p:sp>
    </p:spTree>
    <p:extLst>
      <p:ext uri="{BB962C8B-B14F-4D97-AF65-F5344CB8AC3E}">
        <p14:creationId xmlns:p14="http://schemas.microsoft.com/office/powerpoint/2010/main" val="3044792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JGI HealthCare Mobile Application </a:t>
            </a:r>
          </a:p>
        </p:txBody>
      </p:sp>
      <p:sp>
        <p:nvSpPr>
          <p:cNvPr id="3" name="Content Placeholder 2"/>
          <p:cNvSpPr>
            <a:spLocks noGrp="1"/>
          </p:cNvSpPr>
          <p:nvPr>
            <p:ph idx="1"/>
          </p:nvPr>
        </p:nvSpPr>
        <p:spPr>
          <a:xfrm>
            <a:off x="838200" y="928801"/>
            <a:ext cx="10758714" cy="5646170"/>
          </a:xfrm>
        </p:spPr>
        <p:txBody>
          <a:bodyPr>
            <a:normAutofit/>
          </a:bodyPr>
          <a:lstStyle/>
          <a:p>
            <a:pPr marL="0" indent="0" algn="just">
              <a:lnSpc>
                <a:spcPct val="110000"/>
              </a:lnSpc>
              <a:buNone/>
            </a:pPr>
            <a:r>
              <a:rPr lang="en-US" dirty="0">
                <a:latin typeface="Arial" panose="020B0604020202020204" pitchFamily="34" charset="0"/>
                <a:cs typeface="Arial" panose="020B0604020202020204" pitchFamily="34" charset="0"/>
              </a:rPr>
              <a:t>The key features of healthcare insurance application are:</a:t>
            </a:r>
          </a:p>
          <a:p>
            <a:pPr marL="971550" lvl="1" indent="-514350" algn="just">
              <a:lnSpc>
                <a:spcPct val="110000"/>
              </a:lnSpc>
              <a:buAutoNum type="alphaLcPeriod"/>
            </a:pPr>
            <a:r>
              <a:rPr lang="en-US" sz="2800" dirty="0">
                <a:latin typeface="Arial" panose="020B0604020202020204" pitchFamily="34" charset="0"/>
                <a:cs typeface="Arial" panose="020B0604020202020204" pitchFamily="34" charset="0"/>
              </a:rPr>
              <a:t>Health Insurance card displayed.</a:t>
            </a:r>
          </a:p>
          <a:p>
            <a:pPr marL="971550" lvl="1" indent="-514350" algn="just">
              <a:lnSpc>
                <a:spcPct val="110000"/>
              </a:lnSpc>
              <a:buAutoNum type="alphaLcPeriod"/>
            </a:pPr>
            <a:r>
              <a:rPr lang="en-US" sz="2800" dirty="0">
                <a:latin typeface="Arial" panose="020B0604020202020204" pitchFamily="34" charset="0"/>
                <a:cs typeface="Arial" panose="020B0604020202020204" pitchFamily="34" charset="0"/>
              </a:rPr>
              <a:t>Panel hospital location. (mobile location mode should be ON)</a:t>
            </a:r>
          </a:p>
          <a:p>
            <a:pPr marL="971550" lvl="1" indent="-514350" algn="just">
              <a:lnSpc>
                <a:spcPct val="110000"/>
              </a:lnSpc>
              <a:buAutoNum type="alphaLcPeriod"/>
            </a:pPr>
            <a:r>
              <a:rPr lang="en-US" sz="2800" dirty="0">
                <a:latin typeface="Arial" panose="020B0604020202020204" pitchFamily="34" charset="0"/>
                <a:cs typeface="Arial" panose="020B0604020202020204" pitchFamily="34" charset="0"/>
              </a:rPr>
              <a:t>Discount centers (labs) location</a:t>
            </a:r>
          </a:p>
          <a:p>
            <a:pPr marL="971550" lvl="1" indent="-514350" algn="just">
              <a:lnSpc>
                <a:spcPct val="110000"/>
              </a:lnSpc>
              <a:buAutoNum type="alphaLcPeriod"/>
            </a:pPr>
            <a:r>
              <a:rPr lang="en-US" sz="2800" dirty="0">
                <a:latin typeface="Arial" panose="020B0604020202020204" pitchFamily="34" charset="0"/>
                <a:cs typeface="Arial" panose="020B0604020202020204" pitchFamily="34" charset="0"/>
              </a:rPr>
              <a:t>Name of employee insured and dependents</a:t>
            </a:r>
          </a:p>
          <a:p>
            <a:pPr marL="971550" lvl="1" indent="-514350" algn="just">
              <a:lnSpc>
                <a:spcPct val="110000"/>
              </a:lnSpc>
              <a:buAutoNum type="alphaLcPeriod"/>
            </a:pPr>
            <a:r>
              <a:rPr lang="en-US" sz="2800" dirty="0">
                <a:latin typeface="Arial" panose="020B0604020202020204" pitchFamily="34" charset="0"/>
                <a:cs typeface="Arial" panose="020B0604020202020204" pitchFamily="34" charset="0"/>
              </a:rPr>
              <a:t>IPD &amp; OPD claim status (by clicking on employee name in insured person list) </a:t>
            </a:r>
          </a:p>
          <a:p>
            <a:pPr marL="971550" lvl="1" indent="-514350" algn="just">
              <a:lnSpc>
                <a:spcPct val="110000"/>
              </a:lnSpc>
              <a:buAutoNum type="alphaLcPeriod"/>
            </a:pPr>
            <a:r>
              <a:rPr lang="en-US" sz="2800" dirty="0">
                <a:latin typeface="Arial" panose="020B0604020202020204" pitchFamily="34" charset="0"/>
                <a:cs typeface="Arial" panose="020B0604020202020204" pitchFamily="34" charset="0"/>
              </a:rPr>
              <a:t>Complaint (employee can write compliant against service provided)</a:t>
            </a:r>
          </a:p>
          <a:p>
            <a:pPr marL="0" marR="0" indent="0" algn="just">
              <a:lnSpc>
                <a:spcPct val="120000"/>
              </a:lnSpc>
              <a:spcBef>
                <a:spcPts val="0"/>
              </a:spcBef>
              <a:spcAft>
                <a:spcPts val="0"/>
              </a:spcAft>
              <a:buNone/>
            </a:pPr>
            <a:endParaRPr lang="en-US"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50000"/>
              </a:lnSpc>
              <a:buNone/>
            </a:pPr>
            <a:endParaRPr lang="en-US" sz="2000" dirty="0">
              <a:latin typeface="Arial" panose="020B0604020202020204" pitchFamily="34" charset="0"/>
              <a:cs typeface="Arial" panose="020B0604020202020204" pitchFamily="34" charset="0"/>
            </a:endParaRPr>
          </a:p>
          <a:p>
            <a:pPr marL="0" indent="0" algn="just">
              <a:lnSpc>
                <a:spcPct val="150000"/>
              </a:lnSpc>
              <a:buNone/>
            </a:pPr>
            <a:endParaRPr lang="en-US" sz="2000" dirty="0">
              <a:latin typeface="Segoe UI" panose="020B0502040204020203" pitchFamily="34" charset="0"/>
              <a:cs typeface="Segoe UI" panose="020B0502040204020203" pitchFamily="34" charset="0"/>
            </a:endParaRPr>
          </a:p>
          <a:p>
            <a:pPr marL="0" indent="0" algn="just">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5D720ED7-FDD9-4A44-AE97-CBB62F2E2D24}" type="slidenum">
              <a:rPr lang="en-US" smtClean="0"/>
              <a:pPr/>
              <a:t>12</a:t>
            </a:fld>
            <a:endParaRPr lang="en-US"/>
          </a:p>
        </p:txBody>
      </p:sp>
    </p:spTree>
    <p:extLst>
      <p:ext uri="{BB962C8B-B14F-4D97-AF65-F5344CB8AC3E}">
        <p14:creationId xmlns:p14="http://schemas.microsoft.com/office/powerpoint/2010/main" val="4267611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Registration Process </a:t>
            </a:r>
          </a:p>
        </p:txBody>
      </p:sp>
      <p:sp>
        <p:nvSpPr>
          <p:cNvPr id="3" name="Content Placeholder 2"/>
          <p:cNvSpPr>
            <a:spLocks noGrp="1"/>
          </p:cNvSpPr>
          <p:nvPr>
            <p:ph idx="1"/>
          </p:nvPr>
        </p:nvSpPr>
        <p:spPr>
          <a:xfrm>
            <a:off x="838200" y="928801"/>
            <a:ext cx="10758714" cy="5646170"/>
          </a:xfrm>
        </p:spPr>
        <p:txBody>
          <a:bodyPr>
            <a:normAutofit/>
          </a:bodyPr>
          <a:lstStyle/>
          <a:p>
            <a:pPr marL="0" marR="0" indent="0" algn="ctr">
              <a:lnSpc>
                <a:spcPct val="120000"/>
              </a:lnSpc>
              <a:spcBef>
                <a:spcPts val="0"/>
              </a:spcBef>
              <a:spcAft>
                <a:spcPts val="0"/>
              </a:spcAft>
              <a:buNone/>
            </a:pPr>
            <a:r>
              <a:rPr lang="en-US" sz="3500" b="1" u="sng" dirty="0">
                <a:solidFill>
                  <a:srgbClr val="C00000"/>
                </a:solidFill>
                <a:effectLst/>
                <a:latin typeface="Arial" panose="020B0604020202020204" pitchFamily="34" charset="0"/>
                <a:ea typeface="Calibri" panose="020F0502020204030204" pitchFamily="34" charset="0"/>
                <a:cs typeface="Arial" panose="020B0604020202020204" pitchFamily="34" charset="0"/>
              </a:rPr>
              <a:t>PLEASE NOTE </a:t>
            </a:r>
          </a:p>
          <a:p>
            <a:pPr algn="just">
              <a:lnSpc>
                <a:spcPct val="12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In case o</a:t>
            </a:r>
            <a:r>
              <a:rPr lang="en-US" dirty="0">
                <a:effectLst/>
                <a:latin typeface="Arial" panose="020B0604020202020204" pitchFamily="34" charset="0"/>
                <a:ea typeface="Calibri" panose="020F0502020204030204" pitchFamily="34" charset="0"/>
                <a:cs typeface="Arial" panose="020B0604020202020204" pitchFamily="34" charset="0"/>
              </a:rPr>
              <a:t>f emergency before completion of registration process, employee may contact concerned Insurance office and get their Jubilee ID Number registered. The card becomes available in app immediately and is also acceptable at all panel hospitals</a:t>
            </a:r>
            <a:r>
              <a:rPr lang="en-US" sz="2400" dirty="0">
                <a:solidFill>
                  <a:srgbClr val="C00000"/>
                </a:solidFill>
                <a:effectLst/>
                <a:latin typeface="Arial" panose="020B0604020202020204" pitchFamily="34" charset="0"/>
                <a:ea typeface="Calibri" panose="020F0502020204030204" pitchFamily="34" charset="0"/>
                <a:cs typeface="Arial" panose="020B0604020202020204" pitchFamily="34" charset="0"/>
              </a:rPr>
              <a:t>. </a:t>
            </a:r>
          </a:p>
          <a:p>
            <a:pPr marL="0" indent="0" algn="just">
              <a:lnSpc>
                <a:spcPct val="150000"/>
              </a:lnSpc>
              <a:buNone/>
            </a:pPr>
            <a:endParaRPr lang="en-US" sz="2000" dirty="0">
              <a:latin typeface="Arial" panose="020B0604020202020204" pitchFamily="34" charset="0"/>
              <a:cs typeface="Arial" panose="020B0604020202020204" pitchFamily="34" charset="0"/>
            </a:endParaRPr>
          </a:p>
          <a:p>
            <a:pPr marL="0" indent="0" algn="just">
              <a:lnSpc>
                <a:spcPct val="150000"/>
              </a:lnSpc>
              <a:buNone/>
            </a:pPr>
            <a:endParaRPr lang="en-US" sz="2000" dirty="0">
              <a:latin typeface="Segoe UI" panose="020B0502040204020203" pitchFamily="34" charset="0"/>
              <a:cs typeface="Segoe UI" panose="020B0502040204020203" pitchFamily="34" charset="0"/>
            </a:endParaRPr>
          </a:p>
          <a:p>
            <a:pPr marL="0" indent="0" algn="just">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5D720ED7-FDD9-4A44-AE97-CBB62F2E2D24}" type="slidenum">
              <a:rPr lang="en-US" smtClean="0"/>
              <a:pPr/>
              <a:t>13</a:t>
            </a:fld>
            <a:endParaRPr lang="en-US"/>
          </a:p>
        </p:txBody>
      </p:sp>
    </p:spTree>
    <p:extLst>
      <p:ext uri="{BB962C8B-B14F-4D97-AF65-F5344CB8AC3E}">
        <p14:creationId xmlns:p14="http://schemas.microsoft.com/office/powerpoint/2010/main" val="30556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1074058"/>
          </a:xfrm>
        </p:spPr>
        <p:txBody>
          <a:bodyPr>
            <a:normAutofit fontScale="90000"/>
          </a:bodyPr>
          <a:lstStyle/>
          <a:p>
            <a:pPr algn="ctr"/>
            <a:r>
              <a:rPr lang="en-US" b="1" u="sng" dirty="0">
                <a:solidFill>
                  <a:srgbClr val="00B0F0"/>
                </a:solidFill>
                <a:latin typeface="Segoe UI" panose="020B0502040204020203" pitchFamily="34" charset="0"/>
                <a:cs typeface="Segoe UI" panose="020B0502040204020203" pitchFamily="34" charset="0"/>
              </a:rPr>
              <a:t>Registration Process </a:t>
            </a:r>
            <a:br>
              <a:rPr lang="en-US" b="1" u="sng" dirty="0">
                <a:solidFill>
                  <a:srgbClr val="00B0F0"/>
                </a:solidFill>
                <a:latin typeface="Segoe UI" panose="020B0502040204020203" pitchFamily="34" charset="0"/>
                <a:cs typeface="Segoe UI" panose="020B0502040204020203" pitchFamily="34" charset="0"/>
              </a:rPr>
            </a:br>
            <a:r>
              <a:rPr lang="en-US" b="1" u="sng" dirty="0">
                <a:solidFill>
                  <a:srgbClr val="C00000"/>
                </a:solidFill>
                <a:latin typeface="Segoe UI" panose="020B0502040204020203" pitchFamily="34" charset="0"/>
                <a:cs typeface="Segoe UI" panose="020B0502040204020203" pitchFamily="34" charset="0"/>
              </a:rPr>
              <a:t>Age Limit </a:t>
            </a:r>
          </a:p>
        </p:txBody>
      </p:sp>
      <p:graphicFrame>
        <p:nvGraphicFramePr>
          <p:cNvPr id="8" name="Table 7"/>
          <p:cNvGraphicFramePr>
            <a:graphicFrameLocks noGrp="1"/>
          </p:cNvGraphicFramePr>
          <p:nvPr>
            <p:extLst>
              <p:ext uri="{D42A27DB-BD31-4B8C-83A1-F6EECF244321}">
                <p14:modId xmlns:p14="http://schemas.microsoft.com/office/powerpoint/2010/main" val="2323543376"/>
              </p:ext>
            </p:extLst>
          </p:nvPr>
        </p:nvGraphicFramePr>
        <p:xfrm>
          <a:off x="318860" y="1516383"/>
          <a:ext cx="11481254" cy="5529343"/>
        </p:xfrm>
        <a:graphic>
          <a:graphicData uri="http://schemas.openxmlformats.org/drawingml/2006/table">
            <a:tbl>
              <a:tblPr firstRow="1" firstCol="1" bandRow="1">
                <a:tableStyleId>{2D5ABB26-0587-4C30-8999-92F81FD0307C}</a:tableStyleId>
              </a:tblPr>
              <a:tblGrid>
                <a:gridCol w="3945329">
                  <a:extLst>
                    <a:ext uri="{9D8B030D-6E8A-4147-A177-3AD203B41FA5}">
                      <a16:colId xmlns:a16="http://schemas.microsoft.com/office/drawing/2014/main" val="39663552"/>
                    </a:ext>
                  </a:extLst>
                </a:gridCol>
                <a:gridCol w="7535925">
                  <a:extLst>
                    <a:ext uri="{9D8B030D-6E8A-4147-A177-3AD203B41FA5}">
                      <a16:colId xmlns:a16="http://schemas.microsoft.com/office/drawing/2014/main" val="817186017"/>
                    </a:ext>
                  </a:extLst>
                </a:gridCol>
              </a:tblGrid>
              <a:tr h="694538">
                <a:tc>
                  <a:txBody>
                    <a:bodyPr/>
                    <a:lstStyle/>
                    <a:p>
                      <a:pPr marL="0" marR="0" algn="just">
                        <a:lnSpc>
                          <a:spcPct val="115000"/>
                        </a:lnSpc>
                        <a:spcBef>
                          <a:spcPts val="0"/>
                        </a:spcBef>
                        <a:spcAft>
                          <a:spcPts val="0"/>
                        </a:spcAft>
                      </a:pPr>
                      <a:r>
                        <a:rPr lang="en-US" sz="2200" b="1" kern="1200" dirty="0">
                          <a:solidFill>
                            <a:schemeClr val="tx1">
                              <a:lumMod val="95000"/>
                              <a:lumOff val="5000"/>
                            </a:schemeClr>
                          </a:solidFill>
                          <a:effectLst/>
                          <a:latin typeface="Arial" panose="020B0604020202020204" pitchFamily="34" charset="0"/>
                          <a:cs typeface="Arial" panose="020B0604020202020204" pitchFamily="34" charset="0"/>
                        </a:rPr>
                        <a:t>Insurance coverage</a:t>
                      </a:r>
                      <a:endParaRPr lang="en-US" sz="22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just">
                        <a:lnSpc>
                          <a:spcPct val="115000"/>
                        </a:lnSpc>
                        <a:spcBef>
                          <a:spcPts val="0"/>
                        </a:spcBef>
                        <a:spcAft>
                          <a:spcPts val="0"/>
                        </a:spcAft>
                      </a:pPr>
                      <a:r>
                        <a:rPr lang="en-US" sz="2200" b="1" kern="1200" dirty="0">
                          <a:solidFill>
                            <a:schemeClr val="tx1">
                              <a:lumMod val="95000"/>
                              <a:lumOff val="5000"/>
                            </a:schemeClr>
                          </a:solidFill>
                          <a:effectLst/>
                          <a:latin typeface="Arial" panose="020B0604020202020204" pitchFamily="34" charset="0"/>
                          <a:cs typeface="Arial" panose="020B0604020202020204" pitchFamily="34" charset="0"/>
                        </a:rPr>
                        <a:t>Remarks </a:t>
                      </a:r>
                    </a:p>
                    <a:p>
                      <a:pPr marL="0" marR="0" algn="just">
                        <a:lnSpc>
                          <a:spcPct val="115000"/>
                        </a:lnSpc>
                        <a:spcBef>
                          <a:spcPts val="0"/>
                        </a:spcBef>
                        <a:spcAft>
                          <a:spcPts val="0"/>
                        </a:spcAft>
                      </a:pPr>
                      <a:endParaRPr lang="en-US" sz="22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5520624"/>
                  </a:ext>
                </a:extLst>
              </a:tr>
              <a:tr h="347269">
                <a:tc>
                  <a:txBody>
                    <a:bodyPr/>
                    <a:lstStyle/>
                    <a:p>
                      <a:pPr marL="342900" marR="0" indent="-342900" algn="just">
                        <a:lnSpc>
                          <a:spcPct val="115000"/>
                        </a:lnSpc>
                        <a:spcBef>
                          <a:spcPts val="0"/>
                        </a:spcBef>
                        <a:spcAft>
                          <a:spcPts val="0"/>
                        </a:spcAft>
                        <a:buFont typeface="Wingdings" panose="05000000000000000000" pitchFamily="2" charset="2"/>
                        <a:buChar char="§"/>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Employee</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Up to 65 years</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82701671"/>
                  </a:ext>
                </a:extLst>
              </a:tr>
              <a:tr h="347269">
                <a:tc>
                  <a:txBody>
                    <a:bodyPr/>
                    <a:lstStyle/>
                    <a:p>
                      <a:pPr marL="342900" marR="0" indent="-342900" algn="just">
                        <a:lnSpc>
                          <a:spcPct val="115000"/>
                        </a:lnSpc>
                        <a:spcBef>
                          <a:spcPts val="0"/>
                        </a:spcBef>
                        <a:spcAft>
                          <a:spcPts val="0"/>
                        </a:spcAft>
                        <a:buFont typeface="Wingdings" panose="05000000000000000000" pitchFamily="2" charset="2"/>
                        <a:buChar char="§"/>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Dependents</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 </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68741541"/>
                  </a:ext>
                </a:extLst>
              </a:tr>
              <a:tr h="559318">
                <a:tc>
                  <a:txBody>
                    <a:bodyPr/>
                    <a:lstStyle/>
                    <a:p>
                      <a:pPr marL="0" marR="0" indent="0" algn="just">
                        <a:lnSpc>
                          <a:spcPct val="115000"/>
                        </a:lnSpc>
                        <a:spcBef>
                          <a:spcPts val="0"/>
                        </a:spcBef>
                        <a:spcAft>
                          <a:spcPts val="0"/>
                        </a:spcAft>
                        <a:buFontTx/>
                        <a:buNone/>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      Spouse </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65 years</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1934761"/>
                  </a:ext>
                </a:extLst>
              </a:tr>
              <a:tr h="347269">
                <a:tc>
                  <a:txBody>
                    <a:bodyPr/>
                    <a:lstStyle/>
                    <a:p>
                      <a:pPr marL="0" marR="0" indent="0" algn="just">
                        <a:lnSpc>
                          <a:spcPct val="115000"/>
                        </a:lnSpc>
                        <a:spcBef>
                          <a:spcPts val="0"/>
                        </a:spcBef>
                        <a:spcAft>
                          <a:spcPts val="0"/>
                        </a:spcAft>
                        <a:buFontTx/>
                        <a:buNone/>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      Children</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 </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13874745"/>
                  </a:ext>
                </a:extLst>
              </a:tr>
              <a:tr h="559318">
                <a:tc>
                  <a:txBody>
                    <a:bodyPr/>
                    <a:lstStyle/>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    	Male </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up to 25 years (unemployed and un married)</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7835153"/>
                  </a:ext>
                </a:extLst>
              </a:tr>
              <a:tr h="347269">
                <a:tc>
                  <a:txBody>
                    <a:bodyPr/>
                    <a:lstStyle/>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    	Female</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till they get married</a:t>
                      </a:r>
                    </a:p>
                    <a:p>
                      <a:pPr marL="0" marR="0" algn="just">
                        <a:lnSpc>
                          <a:spcPct val="115000"/>
                        </a:lnSpc>
                        <a:spcBef>
                          <a:spcPts val="0"/>
                        </a:spcBef>
                        <a:spcAft>
                          <a:spcPts val="0"/>
                        </a:spcAft>
                      </a:pP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33998627"/>
                  </a:ext>
                </a:extLst>
              </a:tr>
              <a:tr h="1711703">
                <a:tc>
                  <a:txBody>
                    <a:bodyPr/>
                    <a:lstStyle/>
                    <a:p>
                      <a:pPr marL="342900" marR="0" indent="-342900" algn="just">
                        <a:lnSpc>
                          <a:spcPct val="115000"/>
                        </a:lnSpc>
                        <a:spcBef>
                          <a:spcPts val="0"/>
                        </a:spcBef>
                        <a:spcAft>
                          <a:spcPts val="0"/>
                        </a:spcAft>
                        <a:buFont typeface="Arial" panose="020B0604020202020204" pitchFamily="34" charset="0"/>
                        <a:buChar char="•"/>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Life insurance</a:t>
                      </a:r>
                      <a:endParaRPr lang="en-US" sz="2200" dirty="0">
                        <a:solidFill>
                          <a:schemeClr val="tx1">
                            <a:lumMod val="95000"/>
                            <a:lumOff val="5000"/>
                          </a:schemeClr>
                        </a:solidFill>
                        <a:effectLst/>
                        <a:latin typeface="Arial" panose="020B0604020202020204" pitchFamily="34" charset="0"/>
                        <a:cs typeface="Arial" panose="020B0604020202020204" pitchFamily="34" charset="0"/>
                      </a:endParaRPr>
                    </a:p>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     (Death Compensation)</a:t>
                      </a:r>
                      <a:endParaRPr lang="en-US" sz="2200" dirty="0">
                        <a:solidFill>
                          <a:schemeClr val="tx1">
                            <a:lumMod val="95000"/>
                            <a:lumOff val="5000"/>
                          </a:schemeClr>
                        </a:solidFill>
                        <a:effectLst/>
                        <a:latin typeface="Arial" panose="020B0604020202020204" pitchFamily="34" charset="0"/>
                        <a:cs typeface="Arial" panose="020B0604020202020204" pitchFamily="34" charset="0"/>
                      </a:endParaRPr>
                    </a:p>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 </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just">
                        <a:lnSpc>
                          <a:spcPct val="115000"/>
                        </a:lnSpc>
                        <a:spcBef>
                          <a:spcPts val="0"/>
                        </a:spcBef>
                        <a:spcAft>
                          <a:spcPts val="0"/>
                        </a:spcAft>
                      </a:pPr>
                      <a:r>
                        <a:rPr lang="en-US" sz="2200" kern="1200" dirty="0">
                          <a:solidFill>
                            <a:schemeClr val="tx1">
                              <a:lumMod val="95000"/>
                              <a:lumOff val="5000"/>
                            </a:schemeClr>
                          </a:solidFill>
                          <a:effectLst/>
                          <a:latin typeface="Arial" panose="020B0604020202020204" pitchFamily="34" charset="0"/>
                          <a:cs typeface="Arial" panose="020B0604020202020204" pitchFamily="34" charset="0"/>
                        </a:rPr>
                        <a:t>Until attaining age of 65 years. </a:t>
                      </a:r>
                      <a:endParaRPr lang="en-US" sz="22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499375"/>
                  </a:ext>
                </a:extLst>
              </a:tr>
            </a:tbl>
          </a:graphicData>
        </a:graphic>
      </p:graphicFrame>
      <p:sp>
        <p:nvSpPr>
          <p:cNvPr id="3" name="Slide Number Placeholder 2"/>
          <p:cNvSpPr>
            <a:spLocks noGrp="1"/>
          </p:cNvSpPr>
          <p:nvPr>
            <p:ph type="sldNum" sz="quarter" idx="12"/>
          </p:nvPr>
        </p:nvSpPr>
        <p:spPr/>
        <p:txBody>
          <a:bodyPr/>
          <a:lstStyle/>
          <a:p>
            <a:fld id="{5D720ED7-FDD9-4A44-AE97-CBB62F2E2D24}" type="slidenum">
              <a:rPr lang="en-US" smtClean="0"/>
              <a:pPr/>
              <a:t>14</a:t>
            </a:fld>
            <a:endParaRPr lang="en-US"/>
          </a:p>
        </p:txBody>
      </p:sp>
    </p:spTree>
    <p:extLst>
      <p:ext uri="{BB962C8B-B14F-4D97-AF65-F5344CB8AC3E}">
        <p14:creationId xmlns:p14="http://schemas.microsoft.com/office/powerpoint/2010/main" val="3389004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771" y="2625271"/>
            <a:ext cx="11654972" cy="841829"/>
          </a:xfrm>
        </p:spPr>
        <p:txBody>
          <a:bodyPr>
            <a:noAutofit/>
          </a:bodyPr>
          <a:lstStyle/>
          <a:p>
            <a:pPr algn="ctr"/>
            <a:r>
              <a:rPr lang="en-US" sz="8800" b="1" u="sng" dirty="0">
                <a:solidFill>
                  <a:srgbClr val="00B0F0"/>
                </a:solidFill>
                <a:latin typeface="Segoe UI" panose="020B0502040204020203" pitchFamily="34" charset="0"/>
                <a:cs typeface="Segoe UI" panose="020B0502040204020203" pitchFamily="34" charset="0"/>
              </a:rPr>
              <a:t>Benefits / Description Plan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15</a:t>
            </a:fld>
            <a:endParaRPr lang="en-US"/>
          </a:p>
        </p:txBody>
      </p:sp>
    </p:spTree>
    <p:extLst>
      <p:ext uri="{BB962C8B-B14F-4D97-AF65-F5344CB8AC3E}">
        <p14:creationId xmlns:p14="http://schemas.microsoft.com/office/powerpoint/2010/main" val="2351026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Benefits / Description Plan  </a:t>
            </a:r>
          </a:p>
        </p:txBody>
      </p:sp>
      <p:graphicFrame>
        <p:nvGraphicFramePr>
          <p:cNvPr id="4" name="Table 3"/>
          <p:cNvGraphicFramePr>
            <a:graphicFrameLocks noGrp="1"/>
          </p:cNvGraphicFramePr>
          <p:nvPr>
            <p:extLst>
              <p:ext uri="{D42A27DB-BD31-4B8C-83A1-F6EECF244321}">
                <p14:modId xmlns:p14="http://schemas.microsoft.com/office/powerpoint/2010/main" val="2670454946"/>
              </p:ext>
            </p:extLst>
          </p:nvPr>
        </p:nvGraphicFramePr>
        <p:xfrm>
          <a:off x="228602" y="1156063"/>
          <a:ext cx="10903856" cy="5359455"/>
        </p:xfrm>
        <a:graphic>
          <a:graphicData uri="http://schemas.openxmlformats.org/drawingml/2006/table">
            <a:tbl>
              <a:tblPr firstRow="1" bandRow="1"/>
              <a:tblGrid>
                <a:gridCol w="5375139">
                  <a:extLst>
                    <a:ext uri="{9D8B030D-6E8A-4147-A177-3AD203B41FA5}">
                      <a16:colId xmlns:a16="http://schemas.microsoft.com/office/drawing/2014/main" val="20000"/>
                    </a:ext>
                  </a:extLst>
                </a:gridCol>
                <a:gridCol w="2741973">
                  <a:extLst>
                    <a:ext uri="{9D8B030D-6E8A-4147-A177-3AD203B41FA5}">
                      <a16:colId xmlns:a16="http://schemas.microsoft.com/office/drawing/2014/main" val="20001"/>
                    </a:ext>
                  </a:extLst>
                </a:gridCol>
                <a:gridCol w="2786744">
                  <a:extLst>
                    <a:ext uri="{9D8B030D-6E8A-4147-A177-3AD203B41FA5}">
                      <a16:colId xmlns:a16="http://schemas.microsoft.com/office/drawing/2014/main" val="20002"/>
                    </a:ext>
                  </a:extLst>
                </a:gridCol>
              </a:tblGrid>
              <a:tr h="79422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US" sz="1600" b="1" u="sng" dirty="0">
                          <a:solidFill>
                            <a:srgbClr val="002060"/>
                          </a:solidFill>
                          <a:latin typeface="Arial" pitchFamily="34" charset="0"/>
                          <a:cs typeface="Arial" pitchFamily="34" charset="0"/>
                        </a:rPr>
                        <a:t>BENEFITS</a:t>
                      </a:r>
                      <a:r>
                        <a:rPr lang="en-US" sz="1600" b="1" u="sng" baseline="0" dirty="0">
                          <a:solidFill>
                            <a:srgbClr val="002060"/>
                          </a:solidFill>
                          <a:latin typeface="Arial" pitchFamily="34" charset="0"/>
                          <a:cs typeface="Arial" pitchFamily="34" charset="0"/>
                        </a:rPr>
                        <a:t> DESCRIPTION/PLAN</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u="sng" dirty="0">
                          <a:solidFill>
                            <a:srgbClr val="002060"/>
                          </a:solidFill>
                          <a:latin typeface="Arial" pitchFamily="34" charset="0"/>
                          <a:cs typeface="Arial" pitchFamily="34" charset="0"/>
                        </a:rPr>
                        <a:t>CAT</a:t>
                      </a:r>
                      <a:r>
                        <a:rPr lang="en-US" sz="1600" b="1" u="sng" baseline="0" dirty="0">
                          <a:solidFill>
                            <a:srgbClr val="002060"/>
                          </a:solidFill>
                          <a:latin typeface="Arial" pitchFamily="34" charset="0"/>
                          <a:cs typeface="Arial" pitchFamily="34" charset="0"/>
                        </a:rPr>
                        <a:t> “</a:t>
                      </a:r>
                      <a:r>
                        <a:rPr lang="en-US" sz="1600" b="1" u="sng" dirty="0">
                          <a:solidFill>
                            <a:srgbClr val="002060"/>
                          </a:solidFill>
                          <a:latin typeface="Arial" pitchFamily="34" charset="0"/>
                          <a:cs typeface="Arial" pitchFamily="34" charset="0"/>
                        </a:rPr>
                        <a:t>B”</a:t>
                      </a:r>
                    </a:p>
                    <a:p>
                      <a:pPr algn="ctr"/>
                      <a:r>
                        <a:rPr lang="en-US" sz="1600" b="1" dirty="0">
                          <a:solidFill>
                            <a:srgbClr val="002060"/>
                          </a:solidFill>
                          <a:latin typeface="Arial" pitchFamily="34" charset="0"/>
                          <a:cs typeface="Arial" pitchFamily="34" charset="0"/>
                        </a:rPr>
                        <a:t>(Group</a:t>
                      </a:r>
                      <a:r>
                        <a:rPr lang="en-US" sz="1600" b="1" baseline="0" dirty="0">
                          <a:solidFill>
                            <a:srgbClr val="002060"/>
                          </a:solidFill>
                          <a:latin typeface="Arial" pitchFamily="34" charset="0"/>
                          <a:cs typeface="Arial" pitchFamily="34" charset="0"/>
                        </a:rPr>
                        <a:t> 8 to 13 including </a:t>
                      </a:r>
                      <a:r>
                        <a:rPr lang="en-US" sz="1600" b="1" baseline="0" dirty="0">
                          <a:solidFill>
                            <a:srgbClr val="C00000"/>
                          </a:solidFill>
                          <a:latin typeface="Arial" pitchFamily="34" charset="0"/>
                          <a:cs typeface="Arial" pitchFamily="34" charset="0"/>
                        </a:rPr>
                        <a:t>Faculty Members</a:t>
                      </a:r>
                      <a:r>
                        <a:rPr lang="en-US" sz="1600" b="1" baseline="0" dirty="0">
                          <a:solidFill>
                            <a:srgbClr val="002060"/>
                          </a:solidFill>
                          <a:latin typeface="Arial" pitchFamily="34" charset="0"/>
                          <a:cs typeface="Arial" pitchFamily="34" charset="0"/>
                        </a:rPr>
                        <a:t>)</a:t>
                      </a:r>
                      <a:endParaRPr lang="en-US" sz="1600" b="1" dirty="0">
                        <a:solidFill>
                          <a:srgbClr val="002060"/>
                        </a:solidFill>
                        <a:latin typeface="Arial" pitchFamily="34" charset="0"/>
                        <a:cs typeface="Arial" pitchFamily="34" charset="0"/>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u="sng" dirty="0">
                          <a:solidFill>
                            <a:srgbClr val="002060"/>
                          </a:solidFill>
                          <a:latin typeface="Arial" pitchFamily="34" charset="0"/>
                          <a:cs typeface="Arial" pitchFamily="34" charset="0"/>
                        </a:rPr>
                        <a:t>CAT “C”</a:t>
                      </a:r>
                    </a:p>
                    <a:p>
                      <a:pPr algn="ctr"/>
                      <a:r>
                        <a:rPr lang="en-US" sz="1600" b="1" dirty="0">
                          <a:solidFill>
                            <a:srgbClr val="002060"/>
                          </a:solidFill>
                          <a:latin typeface="Arial" pitchFamily="34" charset="0"/>
                          <a:cs typeface="Arial" pitchFamily="34" charset="0"/>
                        </a:rPr>
                        <a:t>(Group</a:t>
                      </a:r>
                      <a:r>
                        <a:rPr lang="en-US" sz="1600" b="1" baseline="0" dirty="0">
                          <a:solidFill>
                            <a:srgbClr val="002060"/>
                          </a:solidFill>
                          <a:latin typeface="Arial" pitchFamily="34" charset="0"/>
                          <a:cs typeface="Arial" pitchFamily="34" charset="0"/>
                        </a:rPr>
                        <a:t> 7 &amp; Below)</a:t>
                      </a:r>
                      <a:endParaRPr lang="en-US" sz="1600" b="1" dirty="0">
                        <a:solidFill>
                          <a:srgbClr val="002060"/>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2357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US" sz="1600" b="1" u="none" dirty="0">
                          <a:solidFill>
                            <a:schemeClr val="tx1"/>
                          </a:solidFill>
                          <a:latin typeface="Arial" pitchFamily="34" charset="0"/>
                          <a:cs typeface="Arial" pitchFamily="34" charset="0"/>
                        </a:rPr>
                        <a:t>DAILY</a:t>
                      </a:r>
                      <a:r>
                        <a:rPr lang="en-US" sz="1600" b="1" u="none" baseline="0" dirty="0">
                          <a:solidFill>
                            <a:schemeClr val="tx1"/>
                          </a:solidFill>
                          <a:latin typeface="Arial" pitchFamily="34" charset="0"/>
                          <a:cs typeface="Arial" pitchFamily="34" charset="0"/>
                        </a:rPr>
                        <a:t> ROOM CHARGES</a:t>
                      </a:r>
                      <a:endParaRPr lang="en-US" sz="1600" b="1" u="none" dirty="0">
                        <a:solidFill>
                          <a:schemeClr val="tx1"/>
                        </a:solidFill>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solidFill>
                            <a:schemeClr val="tx1"/>
                          </a:solidFill>
                          <a:latin typeface="Arial" pitchFamily="34" charset="0"/>
                          <a:cs typeface="Arial" pitchFamily="34" charset="0"/>
                        </a:rPr>
                        <a:t>Rs.12,000</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dirty="0">
                          <a:solidFill>
                            <a:schemeClr val="tx1"/>
                          </a:solidFill>
                          <a:latin typeface="Arial" pitchFamily="34" charset="0"/>
                          <a:cs typeface="Arial" pitchFamily="34" charset="0"/>
                        </a:rPr>
                        <a:t>Rs.7,500</a:t>
                      </a: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6487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US" sz="1600" b="1" u="sng" dirty="0">
                          <a:solidFill>
                            <a:schemeClr val="tx1"/>
                          </a:solidFill>
                          <a:latin typeface="Arial" pitchFamily="34" charset="0"/>
                          <a:cs typeface="Arial" pitchFamily="34" charset="0"/>
                        </a:rPr>
                        <a:t>HOSPITAL</a:t>
                      </a:r>
                      <a:r>
                        <a:rPr lang="en-US" sz="1600" b="1" u="sng" baseline="0" dirty="0">
                          <a:solidFill>
                            <a:schemeClr val="tx1"/>
                          </a:solidFill>
                          <a:latin typeface="Arial" pitchFamily="34" charset="0"/>
                          <a:cs typeface="Arial" pitchFamily="34" charset="0"/>
                        </a:rPr>
                        <a:t> EXPENSE BENEFITS (IPD):</a:t>
                      </a:r>
                    </a:p>
                    <a:p>
                      <a:endParaRPr lang="en-US" sz="1600" b="1" baseline="0" dirty="0">
                        <a:solidFill>
                          <a:schemeClr val="tx1"/>
                        </a:solidFill>
                        <a:latin typeface="Arial" pitchFamily="34" charset="0"/>
                        <a:cs typeface="Arial" pitchFamily="34" charset="0"/>
                      </a:endParaRPr>
                    </a:p>
                    <a:p>
                      <a:pPr marL="231775" indent="-231775" algn="just">
                        <a:buFont typeface="Arial" pitchFamily="34" charset="0"/>
                        <a:buChar char="•"/>
                      </a:pPr>
                      <a:r>
                        <a:rPr lang="en-US" sz="1600" b="1" baseline="0" dirty="0">
                          <a:solidFill>
                            <a:schemeClr val="tx1"/>
                          </a:solidFill>
                          <a:latin typeface="Arial" pitchFamily="34" charset="0"/>
                          <a:cs typeface="Arial" pitchFamily="34" charset="0"/>
                        </a:rPr>
                        <a:t>Total Hospital, Surgical &amp; Misc. Expenses inclusive of Daily Room charges as per Annum per insured. </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endParaRPr lang="en-US" sz="1600" b="1" dirty="0">
                        <a:solidFill>
                          <a:schemeClr val="tx1"/>
                        </a:solidFill>
                        <a:latin typeface="Arial" pitchFamily="34" charset="0"/>
                        <a:cs typeface="Arial" pitchFamily="34" charset="0"/>
                      </a:endParaRPr>
                    </a:p>
                    <a:p>
                      <a:endParaRPr lang="en-US" sz="1600" b="1" dirty="0">
                        <a:solidFill>
                          <a:schemeClr val="tx1"/>
                        </a:solidFill>
                        <a:latin typeface="Arial" pitchFamily="34" charset="0"/>
                        <a:cs typeface="Arial"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Arial" pitchFamily="34" charset="0"/>
                          <a:cs typeface="Arial" pitchFamily="34" charset="0"/>
                        </a:rPr>
                        <a:t>Rs.550,000 per family member</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endParaRPr lang="en-US" sz="1600" b="1" dirty="0">
                        <a:solidFill>
                          <a:schemeClr val="tx1"/>
                        </a:solidFill>
                        <a:latin typeface="Arial" pitchFamily="34" charset="0"/>
                        <a:cs typeface="Arial" pitchFamily="34" charset="0"/>
                      </a:endParaRPr>
                    </a:p>
                    <a:p>
                      <a:endParaRPr lang="en-US" sz="1600" b="1" dirty="0">
                        <a:solidFill>
                          <a:schemeClr val="tx1"/>
                        </a:solidFill>
                        <a:latin typeface="Arial" pitchFamily="34" charset="0"/>
                        <a:cs typeface="Arial"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Arial" pitchFamily="34" charset="0"/>
                          <a:cs typeface="Arial" pitchFamily="34" charset="0"/>
                        </a:rPr>
                        <a:t>Rs.350,000</a:t>
                      </a:r>
                    </a:p>
                    <a:p>
                      <a:r>
                        <a:rPr lang="en-US" sz="1600" b="1" dirty="0">
                          <a:solidFill>
                            <a:schemeClr val="tx1"/>
                          </a:solidFill>
                          <a:latin typeface="Arial" pitchFamily="34" charset="0"/>
                          <a:cs typeface="Arial" pitchFamily="34" charset="0"/>
                        </a:rPr>
                        <a:t>per family member</a:t>
                      </a: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79422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231775" indent="-231775">
                        <a:buFont typeface="Arial" pitchFamily="34" charset="0"/>
                        <a:buChar char="•"/>
                      </a:pPr>
                      <a:r>
                        <a:rPr lang="en-US" sz="1600" b="1" baseline="0" dirty="0">
                          <a:solidFill>
                            <a:schemeClr val="tx1"/>
                          </a:solidFill>
                          <a:latin typeface="Arial" pitchFamily="34" charset="0"/>
                          <a:cs typeface="Arial" pitchFamily="34" charset="0"/>
                        </a:rPr>
                        <a:t>Per Hospitalization </a:t>
                      </a:r>
                    </a:p>
                    <a:p>
                      <a:pPr marL="0" indent="0">
                        <a:buFont typeface="Arial" pitchFamily="34" charset="0"/>
                        <a:buNone/>
                      </a:pPr>
                      <a:r>
                        <a:rPr lang="en-US" sz="1600" b="0" baseline="0" dirty="0">
                          <a:solidFill>
                            <a:schemeClr val="tx1"/>
                          </a:solidFill>
                          <a:latin typeface="Arial" pitchFamily="34" charset="0"/>
                          <a:cs typeface="Arial" pitchFamily="34" charset="0"/>
                        </a:rPr>
                        <a:t>Pre Hospitalization Sub Limit (Diagnosis, consultation, &amp; medicines)</a:t>
                      </a:r>
                    </a:p>
                    <a:p>
                      <a:pPr marL="0" indent="0">
                        <a:buFont typeface="Arial" pitchFamily="34" charset="0"/>
                        <a:buNone/>
                      </a:pPr>
                      <a:r>
                        <a:rPr lang="en-US" sz="1600" b="0" baseline="0" dirty="0">
                          <a:solidFill>
                            <a:schemeClr val="tx1"/>
                          </a:solidFill>
                          <a:latin typeface="Arial" pitchFamily="34" charset="0"/>
                          <a:cs typeface="Arial" pitchFamily="34" charset="0"/>
                        </a:rPr>
                        <a:t>Pre Hospitalization Sub limit (Follow-Ups)</a:t>
                      </a:r>
                    </a:p>
                    <a:p>
                      <a:pPr marL="0" indent="0">
                        <a:buFont typeface="Arial" pitchFamily="34" charset="0"/>
                        <a:buNone/>
                      </a:pPr>
                      <a:r>
                        <a:rPr lang="en-US" sz="1600" b="1" dirty="0">
                          <a:solidFill>
                            <a:schemeClr val="tx1"/>
                          </a:solidFill>
                          <a:latin typeface="Arial" pitchFamily="34" charset="0"/>
                          <a:cs typeface="Arial" pitchFamily="34" charset="0"/>
                        </a:rPr>
                        <a:t>(Before &amp; After Hospitalization</a:t>
                      </a:r>
                      <a:r>
                        <a:rPr lang="en-US" sz="1600" b="1" baseline="0" dirty="0">
                          <a:solidFill>
                            <a:schemeClr val="tx1"/>
                          </a:solidFill>
                          <a:latin typeface="Arial" pitchFamily="34" charset="0"/>
                          <a:cs typeface="Arial" pitchFamily="34" charset="0"/>
                        </a:rPr>
                        <a:t> </a:t>
                      </a:r>
                      <a:r>
                        <a:rPr lang="en-US" sz="1600" b="1" dirty="0">
                          <a:solidFill>
                            <a:schemeClr val="tx1"/>
                          </a:solidFill>
                          <a:latin typeface="Arial" pitchFamily="34" charset="0"/>
                          <a:cs typeface="Arial" pitchFamily="34" charset="0"/>
                        </a:rPr>
                        <a:t>) </a:t>
                      </a:r>
                      <a:endParaRPr lang="en-US" sz="1600" b="1" baseline="0" dirty="0">
                        <a:solidFill>
                          <a:schemeClr val="tx1"/>
                        </a:solidFill>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30 Days </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30 Days </a:t>
                      </a: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02955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1" baseline="0" dirty="0">
                          <a:solidFill>
                            <a:schemeClr val="tx1"/>
                          </a:solidFill>
                          <a:latin typeface="Arial" pitchFamily="34" charset="0"/>
                          <a:cs typeface="Arial" pitchFamily="34" charset="0"/>
                        </a:rPr>
                        <a:t>Daycare Surgeries &amp; Specialized Investigation in outpatient settings including but not Limited to: </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b="0" baseline="0" dirty="0">
                          <a:solidFill>
                            <a:schemeClr val="tx1"/>
                          </a:solidFill>
                          <a:latin typeface="Arial" pitchFamily="34" charset="0"/>
                          <a:cs typeface="Arial" pitchFamily="34" charset="0"/>
                        </a:rPr>
                        <a:t>Dialysis, Cataract Surgery, MRI, CT Scan, Endoscopy, Thallium Scan, Angiography </a:t>
                      </a:r>
                      <a:r>
                        <a:rPr lang="en-US" sz="1600" b="0" baseline="0" dirty="0" err="1">
                          <a:solidFill>
                            <a:schemeClr val="tx1"/>
                          </a:solidFill>
                          <a:latin typeface="Arial" pitchFamily="34" charset="0"/>
                          <a:cs typeface="Arial" pitchFamily="34" charset="0"/>
                        </a:rPr>
                        <a:t>etc</a:t>
                      </a:r>
                      <a:r>
                        <a:rPr lang="en-US" sz="1600" b="0" baseline="0" dirty="0">
                          <a:solidFill>
                            <a:schemeClr val="tx1"/>
                          </a:solidFill>
                          <a:latin typeface="Arial" pitchFamily="34" charset="0"/>
                          <a:cs typeface="Arial" pitchFamily="34" charset="0"/>
                        </a:rPr>
                        <a:t> </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Arial" pitchFamily="34" charset="0"/>
                          <a:cs typeface="Arial" pitchFamily="34" charset="0"/>
                        </a:rPr>
                        <a:t>Covered in Hospitalization limit (IPD) </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hMerge="1">
                  <a:txBody>
                    <a:bodyPr/>
                    <a:lstStyle/>
                    <a:p>
                      <a:pPr algn="ctr"/>
                      <a:endParaRPr lang="en-US" sz="1600" b="1" dirty="0">
                        <a:solidFill>
                          <a:srgbClr val="7030A0"/>
                        </a:solidFill>
                        <a:latin typeface="Arial" pitchFamily="34" charset="0"/>
                        <a:cs typeface="Arial" pitchFamily="34" charset="0"/>
                      </a:endParaRPr>
                    </a:p>
                  </a:txBody>
                  <a:tcPr/>
                </a:tc>
                <a:extLst>
                  <a:ext uri="{0D108BD9-81ED-4DB2-BD59-A6C34878D82A}">
                    <a16:rowId xmlns:a16="http://schemas.microsoft.com/office/drawing/2014/main" val="10004"/>
                  </a:ext>
                </a:extLst>
              </a:tr>
              <a:tr h="558899">
                <a:tc gridSpan="3">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1" baseline="0" dirty="0" smtClean="0">
                          <a:solidFill>
                            <a:schemeClr val="tx1"/>
                          </a:solidFill>
                          <a:latin typeface="Arial" pitchFamily="34" charset="0"/>
                          <a:cs typeface="Arial" pitchFamily="34" charset="0"/>
                        </a:rPr>
                        <a:t>Ambulance charges also Covered </a:t>
                      </a:r>
                      <a:endParaRPr lang="en-US" sz="1600" b="1" baseline="0" dirty="0">
                        <a:solidFill>
                          <a:schemeClr val="tx1"/>
                        </a:solidFill>
                        <a:latin typeface="Arial" pitchFamily="34" charset="0"/>
                        <a:cs typeface="Arial" pitchFamily="34" charset="0"/>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tx1"/>
                        </a:solidFill>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hMerge="1">
                  <a:txBody>
                    <a:bodyPr/>
                    <a:lstStyle/>
                    <a:p>
                      <a:pPr algn="ctr"/>
                      <a:endParaRPr lang="en-US" sz="1600" b="1" dirty="0">
                        <a:solidFill>
                          <a:srgbClr val="7030A0"/>
                        </a:solidFill>
                        <a:latin typeface="Arial" pitchFamily="34" charset="0"/>
                        <a:cs typeface="Arial" pitchFamily="34" charset="0"/>
                      </a:endParaRPr>
                    </a:p>
                  </a:txBody>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5D720ED7-FDD9-4A44-AE97-CBB62F2E2D24}" type="slidenum">
              <a:rPr lang="en-US" smtClean="0"/>
              <a:pPr/>
              <a:t>16</a:t>
            </a:fld>
            <a:endParaRPr lang="en-US"/>
          </a:p>
        </p:txBody>
      </p:sp>
    </p:spTree>
    <p:extLst>
      <p:ext uri="{BB962C8B-B14F-4D97-AF65-F5344CB8AC3E}">
        <p14:creationId xmlns:p14="http://schemas.microsoft.com/office/powerpoint/2010/main" val="11016649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Benefits / Description Plan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17</a:t>
            </a:fld>
            <a:endParaRPr lang="en-US"/>
          </a:p>
        </p:txBody>
      </p:sp>
      <p:pic>
        <p:nvPicPr>
          <p:cNvPr id="4" name="Picture 3"/>
          <p:cNvPicPr>
            <a:picLocks noChangeAspect="1"/>
          </p:cNvPicPr>
          <p:nvPr/>
        </p:nvPicPr>
        <p:blipFill>
          <a:blip r:embed="rId2"/>
          <a:stretch>
            <a:fillRect/>
          </a:stretch>
        </p:blipFill>
        <p:spPr>
          <a:xfrm>
            <a:off x="1226457" y="972457"/>
            <a:ext cx="10312400" cy="5785379"/>
          </a:xfrm>
          <a:prstGeom prst="rect">
            <a:avLst/>
          </a:prstGeom>
        </p:spPr>
      </p:pic>
    </p:spTree>
    <p:extLst>
      <p:ext uri="{BB962C8B-B14F-4D97-AF65-F5344CB8AC3E}">
        <p14:creationId xmlns:p14="http://schemas.microsoft.com/office/powerpoint/2010/main" val="2674951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Benefits / Description Plan  </a:t>
            </a:r>
          </a:p>
        </p:txBody>
      </p:sp>
      <p:graphicFrame>
        <p:nvGraphicFramePr>
          <p:cNvPr id="8" name="Table 7"/>
          <p:cNvGraphicFramePr>
            <a:graphicFrameLocks noGrp="1"/>
          </p:cNvGraphicFramePr>
          <p:nvPr>
            <p:extLst>
              <p:ext uri="{D42A27DB-BD31-4B8C-83A1-F6EECF244321}">
                <p14:modId xmlns:p14="http://schemas.microsoft.com/office/powerpoint/2010/main" val="412494313"/>
              </p:ext>
            </p:extLst>
          </p:nvPr>
        </p:nvGraphicFramePr>
        <p:xfrm>
          <a:off x="838200" y="865286"/>
          <a:ext cx="10787744" cy="5673626"/>
        </p:xfrm>
        <a:graphic>
          <a:graphicData uri="http://schemas.openxmlformats.org/drawingml/2006/table">
            <a:tbl>
              <a:tblPr firstRow="1" bandRow="1"/>
              <a:tblGrid>
                <a:gridCol w="5736773">
                  <a:extLst>
                    <a:ext uri="{9D8B030D-6E8A-4147-A177-3AD203B41FA5}">
                      <a16:colId xmlns:a16="http://schemas.microsoft.com/office/drawing/2014/main" val="20000"/>
                    </a:ext>
                  </a:extLst>
                </a:gridCol>
                <a:gridCol w="2741583">
                  <a:extLst>
                    <a:ext uri="{9D8B030D-6E8A-4147-A177-3AD203B41FA5}">
                      <a16:colId xmlns:a16="http://schemas.microsoft.com/office/drawing/2014/main" val="20001"/>
                    </a:ext>
                  </a:extLst>
                </a:gridCol>
                <a:gridCol w="2309388">
                  <a:extLst>
                    <a:ext uri="{9D8B030D-6E8A-4147-A177-3AD203B41FA5}">
                      <a16:colId xmlns:a16="http://schemas.microsoft.com/office/drawing/2014/main" val="20002"/>
                    </a:ext>
                  </a:extLst>
                </a:gridCol>
              </a:tblGrid>
              <a:tr h="778992">
                <a:tc>
                  <a:txBody>
                    <a:bodyPr/>
                    <a:lstStyle>
                      <a:lvl1pPr marL="0" algn="l" defTabSz="914400" rtl="0" eaLnBrk="1" latinLnBrk="0" hangingPunct="1">
                        <a:defRPr sz="1800" kern="1200">
                          <a:solidFill>
                            <a:schemeClr val="tx1"/>
                          </a:solidFill>
                          <a:latin typeface="Constantia"/>
                        </a:defRPr>
                      </a:lvl1pPr>
                      <a:lvl2pPr marL="457200" algn="l" defTabSz="914400" rtl="0" eaLnBrk="1" latinLnBrk="0" hangingPunct="1">
                        <a:defRPr sz="1800" kern="1200">
                          <a:solidFill>
                            <a:schemeClr val="tx1"/>
                          </a:solidFill>
                          <a:latin typeface="Constantia"/>
                        </a:defRPr>
                      </a:lvl2pPr>
                      <a:lvl3pPr marL="914400" algn="l" defTabSz="914400" rtl="0" eaLnBrk="1" latinLnBrk="0" hangingPunct="1">
                        <a:defRPr sz="1800" kern="1200">
                          <a:solidFill>
                            <a:schemeClr val="tx1"/>
                          </a:solidFill>
                          <a:latin typeface="Constantia"/>
                        </a:defRPr>
                      </a:lvl3pPr>
                      <a:lvl4pPr marL="1371600" algn="l" defTabSz="914400" rtl="0" eaLnBrk="1" latinLnBrk="0" hangingPunct="1">
                        <a:defRPr sz="1800" kern="1200">
                          <a:solidFill>
                            <a:schemeClr val="tx1"/>
                          </a:solidFill>
                          <a:latin typeface="Constantia"/>
                        </a:defRPr>
                      </a:lvl4pPr>
                      <a:lvl5pPr marL="1828800" algn="l" defTabSz="914400" rtl="0" eaLnBrk="1" latinLnBrk="0" hangingPunct="1">
                        <a:defRPr sz="1800" kern="1200">
                          <a:solidFill>
                            <a:schemeClr val="tx1"/>
                          </a:solidFill>
                          <a:latin typeface="Constantia"/>
                        </a:defRPr>
                      </a:lvl5pPr>
                      <a:lvl6pPr marL="2286000" algn="l" defTabSz="914400" rtl="0" eaLnBrk="1" latinLnBrk="0" hangingPunct="1">
                        <a:defRPr sz="1800" kern="1200">
                          <a:solidFill>
                            <a:schemeClr val="tx1"/>
                          </a:solidFill>
                          <a:latin typeface="Constantia"/>
                        </a:defRPr>
                      </a:lvl6pPr>
                      <a:lvl7pPr marL="2743200" algn="l" defTabSz="914400" rtl="0" eaLnBrk="1" latinLnBrk="0" hangingPunct="1">
                        <a:defRPr sz="1800" kern="1200">
                          <a:solidFill>
                            <a:schemeClr val="tx1"/>
                          </a:solidFill>
                          <a:latin typeface="Constantia"/>
                        </a:defRPr>
                      </a:lvl7pPr>
                      <a:lvl8pPr marL="3200400" algn="l" defTabSz="914400" rtl="0" eaLnBrk="1" latinLnBrk="0" hangingPunct="1">
                        <a:defRPr sz="1800" kern="1200">
                          <a:solidFill>
                            <a:schemeClr val="tx1"/>
                          </a:solidFill>
                          <a:latin typeface="Constantia"/>
                        </a:defRPr>
                      </a:lvl8pPr>
                      <a:lvl9pPr marL="3657600" algn="l" defTabSz="914400" rtl="0" eaLnBrk="1" latinLnBrk="0" hangingPunct="1">
                        <a:defRPr sz="1800" kern="1200">
                          <a:solidFill>
                            <a:schemeClr val="tx1"/>
                          </a:solidFill>
                          <a:latin typeface="Constantia"/>
                        </a:defRPr>
                      </a:lvl9pPr>
                    </a:lstStyle>
                    <a:p>
                      <a:pPr>
                        <a:lnSpc>
                          <a:spcPct val="100000"/>
                        </a:lnSpc>
                      </a:pPr>
                      <a:endParaRPr lang="en-US" sz="1600" b="1" u="sng" dirty="0">
                        <a:solidFill>
                          <a:srgbClr val="002060"/>
                        </a:solidFill>
                        <a:latin typeface="Arial" pitchFamily="34" charset="0"/>
                        <a:cs typeface="Arial" pitchFamily="34" charset="0"/>
                      </a:endParaRPr>
                    </a:p>
                    <a:p>
                      <a:pPr>
                        <a:lnSpc>
                          <a:spcPct val="100000"/>
                        </a:lnSpc>
                      </a:pPr>
                      <a:r>
                        <a:rPr lang="en-US" sz="1600" b="1" u="sng" dirty="0">
                          <a:solidFill>
                            <a:srgbClr val="002060"/>
                          </a:solidFill>
                          <a:latin typeface="Arial" pitchFamily="34" charset="0"/>
                          <a:cs typeface="Arial" pitchFamily="34" charset="0"/>
                        </a:rPr>
                        <a:t>BENEFITS</a:t>
                      </a:r>
                      <a:r>
                        <a:rPr lang="en-US" sz="1600" b="1" u="sng" baseline="0" dirty="0">
                          <a:solidFill>
                            <a:srgbClr val="002060"/>
                          </a:solidFill>
                          <a:latin typeface="Arial" pitchFamily="34" charset="0"/>
                          <a:cs typeface="Arial" pitchFamily="34" charset="0"/>
                        </a:rPr>
                        <a:t>  DESCRIPTION /PLAN</a:t>
                      </a:r>
                      <a:endParaRPr lang="en-US" sz="1600" b="1" u="sng" dirty="0">
                        <a:solidFill>
                          <a:srgbClr val="002060"/>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u="sng" dirty="0">
                          <a:solidFill>
                            <a:srgbClr val="002060"/>
                          </a:solidFill>
                          <a:latin typeface="Arial" pitchFamily="34" charset="0"/>
                          <a:cs typeface="Arial" pitchFamily="34" charset="0"/>
                        </a:rPr>
                        <a:t>CAT</a:t>
                      </a:r>
                      <a:r>
                        <a:rPr lang="en-US" sz="1600" b="1" u="sng" baseline="0" dirty="0">
                          <a:solidFill>
                            <a:srgbClr val="002060"/>
                          </a:solidFill>
                          <a:latin typeface="Arial" pitchFamily="34" charset="0"/>
                          <a:cs typeface="Arial" pitchFamily="34" charset="0"/>
                        </a:rPr>
                        <a:t> “</a:t>
                      </a:r>
                      <a:r>
                        <a:rPr lang="en-US" sz="1600" b="1" u="sng" dirty="0">
                          <a:solidFill>
                            <a:srgbClr val="002060"/>
                          </a:solidFill>
                          <a:latin typeface="Arial" pitchFamily="34" charset="0"/>
                          <a:cs typeface="Arial" pitchFamily="34" charset="0"/>
                        </a:rPr>
                        <a:t>B”</a:t>
                      </a:r>
                    </a:p>
                    <a:p>
                      <a:pPr algn="ctr"/>
                      <a:r>
                        <a:rPr lang="en-US" sz="1600" b="1" dirty="0">
                          <a:solidFill>
                            <a:srgbClr val="002060"/>
                          </a:solidFill>
                          <a:latin typeface="Arial" pitchFamily="34" charset="0"/>
                          <a:cs typeface="Arial" pitchFamily="34" charset="0"/>
                        </a:rPr>
                        <a:t>(Group</a:t>
                      </a:r>
                      <a:r>
                        <a:rPr lang="en-US" sz="1600" b="1" baseline="0" dirty="0">
                          <a:solidFill>
                            <a:srgbClr val="002060"/>
                          </a:solidFill>
                          <a:latin typeface="Arial" pitchFamily="34" charset="0"/>
                          <a:cs typeface="Arial" pitchFamily="34" charset="0"/>
                        </a:rPr>
                        <a:t> 8 to 13 including </a:t>
                      </a:r>
                      <a:r>
                        <a:rPr lang="en-US" sz="1600" b="1" baseline="0" dirty="0">
                          <a:solidFill>
                            <a:srgbClr val="C00000"/>
                          </a:solidFill>
                          <a:latin typeface="Arial" pitchFamily="34" charset="0"/>
                          <a:cs typeface="Arial" pitchFamily="34" charset="0"/>
                        </a:rPr>
                        <a:t>Faculty Members</a:t>
                      </a:r>
                      <a:r>
                        <a:rPr lang="en-US" sz="1600" b="1" baseline="0" dirty="0">
                          <a:solidFill>
                            <a:srgbClr val="002060"/>
                          </a:solidFill>
                          <a:latin typeface="Arial" pitchFamily="34" charset="0"/>
                          <a:cs typeface="Arial" pitchFamily="34" charset="0"/>
                        </a:rPr>
                        <a:t>)</a:t>
                      </a:r>
                      <a:endParaRPr lang="en-US" sz="1600" b="1" dirty="0">
                        <a:solidFill>
                          <a:srgbClr val="002060"/>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600" b="1" u="sng" dirty="0">
                          <a:solidFill>
                            <a:srgbClr val="002060"/>
                          </a:solidFill>
                          <a:latin typeface="Arial" pitchFamily="34" charset="0"/>
                          <a:cs typeface="Arial" pitchFamily="34" charset="0"/>
                        </a:rPr>
                        <a:t>CAT “C”</a:t>
                      </a:r>
                    </a:p>
                    <a:p>
                      <a:pPr algn="ctr"/>
                      <a:r>
                        <a:rPr lang="en-US" sz="1600" b="1" dirty="0">
                          <a:solidFill>
                            <a:srgbClr val="002060"/>
                          </a:solidFill>
                          <a:latin typeface="Arial" pitchFamily="34" charset="0"/>
                          <a:cs typeface="Arial" pitchFamily="34" charset="0"/>
                        </a:rPr>
                        <a:t>(Group</a:t>
                      </a:r>
                      <a:r>
                        <a:rPr lang="en-US" sz="1600" b="1" baseline="0" dirty="0">
                          <a:solidFill>
                            <a:srgbClr val="002060"/>
                          </a:solidFill>
                          <a:latin typeface="Arial" pitchFamily="34" charset="0"/>
                          <a:cs typeface="Arial" pitchFamily="34" charset="0"/>
                        </a:rPr>
                        <a:t> 7 &amp; Below)</a:t>
                      </a:r>
                      <a:endParaRPr lang="en-US" sz="1600" b="1" dirty="0">
                        <a:solidFill>
                          <a:srgbClr val="002060"/>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240616">
                <a:tc>
                  <a:txBody>
                    <a:bodyPr/>
                    <a:lstStyle>
                      <a:lvl1pPr marL="0" algn="l" defTabSz="914400" rtl="0" eaLnBrk="1" latinLnBrk="0" hangingPunct="1">
                        <a:defRPr sz="1800" kern="1200">
                          <a:solidFill>
                            <a:schemeClr val="tx1"/>
                          </a:solidFill>
                          <a:latin typeface="Constantia"/>
                        </a:defRPr>
                      </a:lvl1pPr>
                      <a:lvl2pPr marL="457200" algn="l" defTabSz="914400" rtl="0" eaLnBrk="1" latinLnBrk="0" hangingPunct="1">
                        <a:defRPr sz="1800" kern="1200">
                          <a:solidFill>
                            <a:schemeClr val="tx1"/>
                          </a:solidFill>
                          <a:latin typeface="Constantia"/>
                        </a:defRPr>
                      </a:lvl2pPr>
                      <a:lvl3pPr marL="914400" algn="l" defTabSz="914400" rtl="0" eaLnBrk="1" latinLnBrk="0" hangingPunct="1">
                        <a:defRPr sz="1800" kern="1200">
                          <a:solidFill>
                            <a:schemeClr val="tx1"/>
                          </a:solidFill>
                          <a:latin typeface="Constantia"/>
                        </a:defRPr>
                      </a:lvl3pPr>
                      <a:lvl4pPr marL="1371600" algn="l" defTabSz="914400" rtl="0" eaLnBrk="1" latinLnBrk="0" hangingPunct="1">
                        <a:defRPr sz="1800" kern="1200">
                          <a:solidFill>
                            <a:schemeClr val="tx1"/>
                          </a:solidFill>
                          <a:latin typeface="Constantia"/>
                        </a:defRPr>
                      </a:lvl4pPr>
                      <a:lvl5pPr marL="1828800" algn="l" defTabSz="914400" rtl="0" eaLnBrk="1" latinLnBrk="0" hangingPunct="1">
                        <a:defRPr sz="1800" kern="1200">
                          <a:solidFill>
                            <a:schemeClr val="tx1"/>
                          </a:solidFill>
                          <a:latin typeface="Constantia"/>
                        </a:defRPr>
                      </a:lvl5pPr>
                      <a:lvl6pPr marL="2286000" algn="l" defTabSz="914400" rtl="0" eaLnBrk="1" latinLnBrk="0" hangingPunct="1">
                        <a:defRPr sz="1800" kern="1200">
                          <a:solidFill>
                            <a:schemeClr val="tx1"/>
                          </a:solidFill>
                          <a:latin typeface="Constantia"/>
                        </a:defRPr>
                      </a:lvl6pPr>
                      <a:lvl7pPr marL="2743200" algn="l" defTabSz="914400" rtl="0" eaLnBrk="1" latinLnBrk="0" hangingPunct="1">
                        <a:defRPr sz="1800" kern="1200">
                          <a:solidFill>
                            <a:schemeClr val="tx1"/>
                          </a:solidFill>
                          <a:latin typeface="Constantia"/>
                        </a:defRPr>
                      </a:lvl7pPr>
                      <a:lvl8pPr marL="3200400" algn="l" defTabSz="914400" rtl="0" eaLnBrk="1" latinLnBrk="0" hangingPunct="1">
                        <a:defRPr sz="1800" kern="1200">
                          <a:solidFill>
                            <a:schemeClr val="tx1"/>
                          </a:solidFill>
                          <a:latin typeface="Constantia"/>
                        </a:defRPr>
                      </a:lvl8pPr>
                      <a:lvl9pPr marL="3657600" algn="l" defTabSz="914400" rtl="0" eaLnBrk="1" latinLnBrk="0" hangingPunct="1">
                        <a:defRPr sz="1800" kern="1200">
                          <a:solidFill>
                            <a:schemeClr val="tx1"/>
                          </a:solidFill>
                          <a:latin typeface="Constantia"/>
                        </a:defRPr>
                      </a:lvl9pPr>
                    </a:lstStyle>
                    <a:p>
                      <a:pPr algn="l">
                        <a:lnSpc>
                          <a:spcPct val="100000"/>
                        </a:lnSpc>
                      </a:pPr>
                      <a:r>
                        <a:rPr lang="en-US" sz="1600" b="1" u="sng" dirty="0">
                          <a:solidFill>
                            <a:schemeClr val="tx1"/>
                          </a:solidFill>
                          <a:latin typeface="Arial" pitchFamily="34" charset="0"/>
                          <a:cs typeface="Arial" pitchFamily="34" charset="0"/>
                        </a:rPr>
                        <a:t>MATERNITY</a:t>
                      </a:r>
                      <a:r>
                        <a:rPr lang="en-US" sz="1600" b="1" u="sng" baseline="0" dirty="0">
                          <a:solidFill>
                            <a:schemeClr val="tx1"/>
                          </a:solidFill>
                          <a:latin typeface="Arial" pitchFamily="34" charset="0"/>
                          <a:cs typeface="Arial" pitchFamily="34" charset="0"/>
                        </a:rPr>
                        <a:t> EXPENSE BENEFIT  </a:t>
                      </a:r>
                    </a:p>
                    <a:p>
                      <a:pPr algn="l">
                        <a:lnSpc>
                          <a:spcPct val="100000"/>
                        </a:lnSpc>
                      </a:pPr>
                      <a:endParaRPr lang="en-US" sz="1600" b="1" u="sng" baseline="0" dirty="0">
                        <a:solidFill>
                          <a:schemeClr val="tx1"/>
                        </a:solidFill>
                        <a:latin typeface="Arial" pitchFamily="34" charset="0"/>
                        <a:cs typeface="Arial" pitchFamily="34" charset="0"/>
                      </a:endParaRPr>
                    </a:p>
                    <a:p>
                      <a:pPr algn="l">
                        <a:lnSpc>
                          <a:spcPct val="100000"/>
                        </a:lnSpc>
                        <a:buFont typeface="Arial" pitchFamily="34" charset="0"/>
                        <a:buNone/>
                      </a:pPr>
                      <a:r>
                        <a:rPr lang="en-US" sz="1600" b="1" baseline="0" dirty="0">
                          <a:solidFill>
                            <a:schemeClr val="tx1"/>
                          </a:solidFill>
                          <a:latin typeface="Arial" pitchFamily="34" charset="0"/>
                          <a:cs typeface="Arial" pitchFamily="34" charset="0"/>
                        </a:rPr>
                        <a:t>     Normal Delivery</a:t>
                      </a:r>
                    </a:p>
                    <a:p>
                      <a:pPr algn="l">
                        <a:lnSpc>
                          <a:spcPct val="100000"/>
                        </a:lnSpc>
                        <a:buFont typeface="Arial" pitchFamily="34" charset="0"/>
                        <a:buNone/>
                      </a:pPr>
                      <a:endParaRPr lang="en-US" sz="1600" b="1" baseline="0" dirty="0">
                        <a:solidFill>
                          <a:schemeClr val="tx1"/>
                        </a:solidFill>
                        <a:latin typeface="Arial" pitchFamily="34" charset="0"/>
                        <a:cs typeface="Arial" pitchFamily="34" charset="0"/>
                      </a:endParaRPr>
                    </a:p>
                    <a:p>
                      <a:pPr algn="l">
                        <a:lnSpc>
                          <a:spcPct val="100000"/>
                        </a:lnSpc>
                        <a:buFont typeface="Arial" pitchFamily="34" charset="0"/>
                        <a:buNone/>
                      </a:pPr>
                      <a:r>
                        <a:rPr lang="en-US" sz="1600" b="1" baseline="0" dirty="0">
                          <a:solidFill>
                            <a:schemeClr val="tx1"/>
                          </a:solidFill>
                          <a:latin typeface="Arial" pitchFamily="34" charset="0"/>
                          <a:cs typeface="Arial" pitchFamily="34" charset="0"/>
                        </a:rPr>
                        <a:t>     C section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onstantia"/>
                        </a:defRPr>
                      </a:lvl1pPr>
                      <a:lvl2pPr marL="457200" algn="l" defTabSz="914400" rtl="0" eaLnBrk="1" latinLnBrk="0" hangingPunct="1">
                        <a:defRPr sz="1800" kern="1200">
                          <a:solidFill>
                            <a:schemeClr val="tx1"/>
                          </a:solidFill>
                          <a:latin typeface="Constantia"/>
                        </a:defRPr>
                      </a:lvl2pPr>
                      <a:lvl3pPr marL="914400" algn="l" defTabSz="914400" rtl="0" eaLnBrk="1" latinLnBrk="0" hangingPunct="1">
                        <a:defRPr sz="1800" kern="1200">
                          <a:solidFill>
                            <a:schemeClr val="tx1"/>
                          </a:solidFill>
                          <a:latin typeface="Constantia"/>
                        </a:defRPr>
                      </a:lvl3pPr>
                      <a:lvl4pPr marL="1371600" algn="l" defTabSz="914400" rtl="0" eaLnBrk="1" latinLnBrk="0" hangingPunct="1">
                        <a:defRPr sz="1800" kern="1200">
                          <a:solidFill>
                            <a:schemeClr val="tx1"/>
                          </a:solidFill>
                          <a:latin typeface="Constantia"/>
                        </a:defRPr>
                      </a:lvl4pPr>
                      <a:lvl5pPr marL="1828800" algn="l" defTabSz="914400" rtl="0" eaLnBrk="1" latinLnBrk="0" hangingPunct="1">
                        <a:defRPr sz="1800" kern="1200">
                          <a:solidFill>
                            <a:schemeClr val="tx1"/>
                          </a:solidFill>
                          <a:latin typeface="Constantia"/>
                        </a:defRPr>
                      </a:lvl5pPr>
                      <a:lvl6pPr marL="2286000" algn="l" defTabSz="914400" rtl="0" eaLnBrk="1" latinLnBrk="0" hangingPunct="1">
                        <a:defRPr sz="1800" kern="1200">
                          <a:solidFill>
                            <a:schemeClr val="tx1"/>
                          </a:solidFill>
                          <a:latin typeface="Constantia"/>
                        </a:defRPr>
                      </a:lvl6pPr>
                      <a:lvl7pPr marL="2743200" algn="l" defTabSz="914400" rtl="0" eaLnBrk="1" latinLnBrk="0" hangingPunct="1">
                        <a:defRPr sz="1800" kern="1200">
                          <a:solidFill>
                            <a:schemeClr val="tx1"/>
                          </a:solidFill>
                          <a:latin typeface="Constantia"/>
                        </a:defRPr>
                      </a:lvl7pPr>
                      <a:lvl8pPr marL="3200400" algn="l" defTabSz="914400" rtl="0" eaLnBrk="1" latinLnBrk="0" hangingPunct="1">
                        <a:defRPr sz="1800" kern="1200">
                          <a:solidFill>
                            <a:schemeClr val="tx1"/>
                          </a:solidFill>
                          <a:latin typeface="Constantia"/>
                        </a:defRPr>
                      </a:lvl8pPr>
                      <a:lvl9pPr marL="3657600" algn="l" defTabSz="914400" rtl="0" eaLnBrk="1" latinLnBrk="0" hangingPunct="1">
                        <a:defRPr sz="1800" kern="1200">
                          <a:solidFill>
                            <a:schemeClr val="tx1"/>
                          </a:solidFill>
                          <a:latin typeface="Constantia"/>
                        </a:defRPr>
                      </a:lvl9pPr>
                    </a:lstStyle>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r>
                        <a:rPr lang="en-US" sz="1600" b="1" dirty="0">
                          <a:solidFill>
                            <a:schemeClr val="tx1"/>
                          </a:solidFill>
                          <a:latin typeface="Arial" pitchFamily="34" charset="0"/>
                          <a:cs typeface="Arial" pitchFamily="34" charset="0"/>
                        </a:rPr>
                        <a:t>Rs.</a:t>
                      </a:r>
                      <a:r>
                        <a:rPr lang="en-US" sz="1600" b="1" baseline="0" dirty="0">
                          <a:solidFill>
                            <a:schemeClr val="tx1"/>
                          </a:solidFill>
                          <a:latin typeface="Arial" pitchFamily="34" charset="0"/>
                          <a:cs typeface="Arial" pitchFamily="34" charset="0"/>
                        </a:rPr>
                        <a:t> </a:t>
                      </a:r>
                      <a:r>
                        <a:rPr lang="en-US" sz="1600" b="1" baseline="0" dirty="0" smtClean="0">
                          <a:solidFill>
                            <a:schemeClr val="tx1"/>
                          </a:solidFill>
                          <a:latin typeface="Arial" pitchFamily="34" charset="0"/>
                          <a:cs typeface="Arial" pitchFamily="34" charset="0"/>
                        </a:rPr>
                        <a:t>93</a:t>
                      </a:r>
                      <a:r>
                        <a:rPr lang="en-US" sz="1600" b="1" dirty="0" smtClean="0">
                          <a:solidFill>
                            <a:schemeClr val="tx1"/>
                          </a:solidFill>
                          <a:latin typeface="Arial" pitchFamily="34" charset="0"/>
                          <a:cs typeface="Arial" pitchFamily="34" charset="0"/>
                        </a:rPr>
                        <a:t>,000</a:t>
                      </a: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r>
                        <a:rPr lang="en-US" sz="1600" b="1" dirty="0">
                          <a:solidFill>
                            <a:schemeClr val="tx1"/>
                          </a:solidFill>
                          <a:latin typeface="Arial" pitchFamily="34" charset="0"/>
                          <a:cs typeface="Arial" pitchFamily="34" charset="0"/>
                        </a:rPr>
                        <a:t>Rs.</a:t>
                      </a:r>
                      <a:r>
                        <a:rPr lang="en-US" sz="1600" b="1" baseline="0" dirty="0">
                          <a:solidFill>
                            <a:schemeClr val="tx1"/>
                          </a:solidFill>
                          <a:latin typeface="Arial" pitchFamily="34" charset="0"/>
                          <a:cs typeface="Arial" pitchFamily="34" charset="0"/>
                        </a:rPr>
                        <a:t> </a:t>
                      </a:r>
                      <a:r>
                        <a:rPr lang="en-US" sz="1600" b="1" baseline="0" dirty="0" smtClean="0">
                          <a:solidFill>
                            <a:schemeClr val="tx1"/>
                          </a:solidFill>
                          <a:latin typeface="Arial" pitchFamily="34" charset="0"/>
                          <a:cs typeface="Arial" pitchFamily="34" charset="0"/>
                        </a:rPr>
                        <a:t>130</a:t>
                      </a:r>
                      <a:r>
                        <a:rPr lang="en-US" sz="1600" b="1" dirty="0" smtClean="0">
                          <a:solidFill>
                            <a:schemeClr val="tx1"/>
                          </a:solidFill>
                          <a:latin typeface="Arial" pitchFamily="34" charset="0"/>
                          <a:cs typeface="Arial" pitchFamily="34" charset="0"/>
                        </a:rPr>
                        <a:t>,000</a:t>
                      </a:r>
                      <a:endParaRPr lang="en-US" sz="16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onstantia"/>
                        </a:defRPr>
                      </a:lvl1pPr>
                      <a:lvl2pPr marL="457200" algn="l" defTabSz="914400" rtl="0" eaLnBrk="1" latinLnBrk="0" hangingPunct="1">
                        <a:defRPr sz="1800" kern="1200">
                          <a:solidFill>
                            <a:schemeClr val="tx1"/>
                          </a:solidFill>
                          <a:latin typeface="Constantia"/>
                        </a:defRPr>
                      </a:lvl2pPr>
                      <a:lvl3pPr marL="914400" algn="l" defTabSz="914400" rtl="0" eaLnBrk="1" latinLnBrk="0" hangingPunct="1">
                        <a:defRPr sz="1800" kern="1200">
                          <a:solidFill>
                            <a:schemeClr val="tx1"/>
                          </a:solidFill>
                          <a:latin typeface="Constantia"/>
                        </a:defRPr>
                      </a:lvl3pPr>
                      <a:lvl4pPr marL="1371600" algn="l" defTabSz="914400" rtl="0" eaLnBrk="1" latinLnBrk="0" hangingPunct="1">
                        <a:defRPr sz="1800" kern="1200">
                          <a:solidFill>
                            <a:schemeClr val="tx1"/>
                          </a:solidFill>
                          <a:latin typeface="Constantia"/>
                        </a:defRPr>
                      </a:lvl4pPr>
                      <a:lvl5pPr marL="1828800" algn="l" defTabSz="914400" rtl="0" eaLnBrk="1" latinLnBrk="0" hangingPunct="1">
                        <a:defRPr sz="1800" kern="1200">
                          <a:solidFill>
                            <a:schemeClr val="tx1"/>
                          </a:solidFill>
                          <a:latin typeface="Constantia"/>
                        </a:defRPr>
                      </a:lvl5pPr>
                      <a:lvl6pPr marL="2286000" algn="l" defTabSz="914400" rtl="0" eaLnBrk="1" latinLnBrk="0" hangingPunct="1">
                        <a:defRPr sz="1800" kern="1200">
                          <a:solidFill>
                            <a:schemeClr val="tx1"/>
                          </a:solidFill>
                          <a:latin typeface="Constantia"/>
                        </a:defRPr>
                      </a:lvl6pPr>
                      <a:lvl7pPr marL="2743200" algn="l" defTabSz="914400" rtl="0" eaLnBrk="1" latinLnBrk="0" hangingPunct="1">
                        <a:defRPr sz="1800" kern="1200">
                          <a:solidFill>
                            <a:schemeClr val="tx1"/>
                          </a:solidFill>
                          <a:latin typeface="Constantia"/>
                        </a:defRPr>
                      </a:lvl7pPr>
                      <a:lvl8pPr marL="3200400" algn="l" defTabSz="914400" rtl="0" eaLnBrk="1" latinLnBrk="0" hangingPunct="1">
                        <a:defRPr sz="1800" kern="1200">
                          <a:solidFill>
                            <a:schemeClr val="tx1"/>
                          </a:solidFill>
                          <a:latin typeface="Constantia"/>
                        </a:defRPr>
                      </a:lvl8pPr>
                      <a:lvl9pPr marL="3657600" algn="l" defTabSz="914400" rtl="0" eaLnBrk="1" latinLnBrk="0" hangingPunct="1">
                        <a:defRPr sz="1800" kern="1200">
                          <a:solidFill>
                            <a:schemeClr val="tx1"/>
                          </a:solidFill>
                          <a:latin typeface="Constantia"/>
                        </a:defRPr>
                      </a:lvl9pPr>
                    </a:lstStyle>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r>
                        <a:rPr lang="en-US" sz="1600" b="1" dirty="0">
                          <a:solidFill>
                            <a:schemeClr val="tx1"/>
                          </a:solidFill>
                          <a:latin typeface="Arial" pitchFamily="34" charset="0"/>
                          <a:cs typeface="Arial" pitchFamily="34" charset="0"/>
                        </a:rPr>
                        <a:t>Rs.</a:t>
                      </a:r>
                      <a:r>
                        <a:rPr lang="en-US" sz="1600" b="1" baseline="0" dirty="0">
                          <a:solidFill>
                            <a:schemeClr val="tx1"/>
                          </a:solidFill>
                          <a:latin typeface="Arial" pitchFamily="34" charset="0"/>
                          <a:cs typeface="Arial" pitchFamily="34" charset="0"/>
                        </a:rPr>
                        <a:t> </a:t>
                      </a:r>
                      <a:r>
                        <a:rPr lang="en-US" sz="1600" b="1" baseline="0" dirty="0" smtClean="0">
                          <a:solidFill>
                            <a:schemeClr val="tx1"/>
                          </a:solidFill>
                          <a:latin typeface="Arial" pitchFamily="34" charset="0"/>
                          <a:cs typeface="Arial" pitchFamily="34" charset="0"/>
                        </a:rPr>
                        <a:t>67,000</a:t>
                      </a: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r>
                        <a:rPr lang="en-US" sz="1600" b="1" dirty="0">
                          <a:solidFill>
                            <a:schemeClr val="tx1"/>
                          </a:solidFill>
                          <a:latin typeface="Arial" pitchFamily="34" charset="0"/>
                          <a:cs typeface="Arial" pitchFamily="34" charset="0"/>
                        </a:rPr>
                        <a:t>Rs.</a:t>
                      </a:r>
                      <a:r>
                        <a:rPr lang="en-US" sz="1600" b="1" baseline="0" dirty="0">
                          <a:solidFill>
                            <a:schemeClr val="tx1"/>
                          </a:solidFill>
                          <a:latin typeface="Arial" pitchFamily="34" charset="0"/>
                          <a:cs typeface="Arial" pitchFamily="34" charset="0"/>
                        </a:rPr>
                        <a:t> </a:t>
                      </a:r>
                      <a:r>
                        <a:rPr lang="en-US" sz="1600" b="1" baseline="0" dirty="0" smtClean="0">
                          <a:solidFill>
                            <a:schemeClr val="tx1"/>
                          </a:solidFill>
                          <a:latin typeface="Arial" pitchFamily="34" charset="0"/>
                          <a:cs typeface="Arial" pitchFamily="34" charset="0"/>
                        </a:rPr>
                        <a:t>97</a:t>
                      </a:r>
                      <a:r>
                        <a:rPr lang="en-US" sz="1600" b="1" dirty="0" smtClean="0">
                          <a:solidFill>
                            <a:schemeClr val="tx1"/>
                          </a:solidFill>
                          <a:latin typeface="Arial" pitchFamily="34" charset="0"/>
                          <a:cs typeface="Arial" pitchFamily="34" charset="0"/>
                        </a:rPr>
                        <a:t>,000</a:t>
                      </a:r>
                      <a:endParaRPr lang="en-US" sz="16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933053">
                <a:tc>
                  <a:txBody>
                    <a:bodyPr/>
                    <a:lstStyle>
                      <a:lvl1pPr marL="0" algn="l" defTabSz="914400" rtl="0" eaLnBrk="1" latinLnBrk="0" hangingPunct="1">
                        <a:defRPr sz="1800" kern="1200">
                          <a:solidFill>
                            <a:schemeClr val="tx1"/>
                          </a:solidFill>
                          <a:latin typeface="Constantia"/>
                        </a:defRPr>
                      </a:lvl1pPr>
                      <a:lvl2pPr marL="457200" algn="l" defTabSz="914400" rtl="0" eaLnBrk="1" latinLnBrk="0" hangingPunct="1">
                        <a:defRPr sz="1800" kern="1200">
                          <a:solidFill>
                            <a:schemeClr val="tx1"/>
                          </a:solidFill>
                          <a:latin typeface="Constantia"/>
                        </a:defRPr>
                      </a:lvl2pPr>
                      <a:lvl3pPr marL="914400" algn="l" defTabSz="914400" rtl="0" eaLnBrk="1" latinLnBrk="0" hangingPunct="1">
                        <a:defRPr sz="1800" kern="1200">
                          <a:solidFill>
                            <a:schemeClr val="tx1"/>
                          </a:solidFill>
                          <a:latin typeface="Constantia"/>
                        </a:defRPr>
                      </a:lvl3pPr>
                      <a:lvl4pPr marL="1371600" algn="l" defTabSz="914400" rtl="0" eaLnBrk="1" latinLnBrk="0" hangingPunct="1">
                        <a:defRPr sz="1800" kern="1200">
                          <a:solidFill>
                            <a:schemeClr val="tx1"/>
                          </a:solidFill>
                          <a:latin typeface="Constantia"/>
                        </a:defRPr>
                      </a:lvl4pPr>
                      <a:lvl5pPr marL="1828800" algn="l" defTabSz="914400" rtl="0" eaLnBrk="1" latinLnBrk="0" hangingPunct="1">
                        <a:defRPr sz="1800" kern="1200">
                          <a:solidFill>
                            <a:schemeClr val="tx1"/>
                          </a:solidFill>
                          <a:latin typeface="Constantia"/>
                        </a:defRPr>
                      </a:lvl5pPr>
                      <a:lvl6pPr marL="2286000" algn="l" defTabSz="914400" rtl="0" eaLnBrk="1" latinLnBrk="0" hangingPunct="1">
                        <a:defRPr sz="1800" kern="1200">
                          <a:solidFill>
                            <a:schemeClr val="tx1"/>
                          </a:solidFill>
                          <a:latin typeface="Constantia"/>
                        </a:defRPr>
                      </a:lvl6pPr>
                      <a:lvl7pPr marL="2743200" algn="l" defTabSz="914400" rtl="0" eaLnBrk="1" latinLnBrk="0" hangingPunct="1">
                        <a:defRPr sz="1800" kern="1200">
                          <a:solidFill>
                            <a:schemeClr val="tx1"/>
                          </a:solidFill>
                          <a:latin typeface="Constantia"/>
                        </a:defRPr>
                      </a:lvl7pPr>
                      <a:lvl8pPr marL="3200400" algn="l" defTabSz="914400" rtl="0" eaLnBrk="1" latinLnBrk="0" hangingPunct="1">
                        <a:defRPr sz="1800" kern="1200">
                          <a:solidFill>
                            <a:schemeClr val="tx1"/>
                          </a:solidFill>
                          <a:latin typeface="Constantia"/>
                        </a:defRPr>
                      </a:lvl8pPr>
                      <a:lvl9pPr marL="3657600" algn="l" defTabSz="914400" rtl="0" eaLnBrk="1" latinLnBrk="0" hangingPunct="1">
                        <a:defRPr sz="1800" kern="1200">
                          <a:solidFill>
                            <a:schemeClr val="tx1"/>
                          </a:solidFill>
                          <a:latin typeface="Constantia"/>
                        </a:defRPr>
                      </a:lvl9pPr>
                    </a:lstStyle>
                    <a:p>
                      <a:pPr algn="l">
                        <a:lnSpc>
                          <a:spcPct val="100000"/>
                        </a:lnSpc>
                      </a:pPr>
                      <a:r>
                        <a:rPr lang="en-US" sz="1600" b="1" u="sng" baseline="0" dirty="0">
                          <a:solidFill>
                            <a:schemeClr val="tx1"/>
                          </a:solidFill>
                          <a:latin typeface="Arial" pitchFamily="34" charset="0"/>
                          <a:cs typeface="Arial" pitchFamily="34" charset="0"/>
                        </a:rPr>
                        <a:t>OUT PATIENT EXPENSE BENEFIT (OPD)</a:t>
                      </a:r>
                    </a:p>
                    <a:p>
                      <a:pPr algn="l">
                        <a:lnSpc>
                          <a:spcPct val="100000"/>
                        </a:lnSpc>
                      </a:pPr>
                      <a:endParaRPr lang="en-US" sz="1600" b="1" baseline="0" dirty="0">
                        <a:solidFill>
                          <a:schemeClr val="tx1"/>
                        </a:solidFill>
                        <a:latin typeface="Arial" pitchFamily="34" charset="0"/>
                        <a:cs typeface="Arial" pitchFamily="34" charset="0"/>
                      </a:endParaRPr>
                    </a:p>
                    <a:p>
                      <a:pPr algn="l">
                        <a:lnSpc>
                          <a:spcPct val="100000"/>
                        </a:lnSpc>
                      </a:pPr>
                      <a:r>
                        <a:rPr lang="en-US" sz="1600" b="1" baseline="0" dirty="0">
                          <a:solidFill>
                            <a:schemeClr val="tx1"/>
                          </a:solidFill>
                          <a:latin typeface="Arial" pitchFamily="34" charset="0"/>
                          <a:cs typeface="Arial" pitchFamily="34" charset="0"/>
                        </a:rPr>
                        <a:t>Total Annual OP limit</a:t>
                      </a:r>
                    </a:p>
                    <a:p>
                      <a:pPr algn="l">
                        <a:lnSpc>
                          <a:spcPct val="100000"/>
                        </a:lnSpc>
                      </a:pPr>
                      <a:endParaRPr lang="en-US" sz="1600" b="1" baseline="0" dirty="0">
                        <a:solidFill>
                          <a:schemeClr val="tx1"/>
                        </a:solidFill>
                        <a:latin typeface="Arial" pitchFamily="34" charset="0"/>
                        <a:cs typeface="Arial" pitchFamily="34" charset="0"/>
                      </a:endParaRPr>
                    </a:p>
                    <a:p>
                      <a:pPr algn="l">
                        <a:lnSpc>
                          <a:spcPct val="100000"/>
                        </a:lnSpc>
                      </a:pPr>
                      <a:r>
                        <a:rPr lang="en-US" sz="1600" b="1" baseline="0" dirty="0">
                          <a:solidFill>
                            <a:schemeClr val="tx1"/>
                          </a:solidFill>
                          <a:latin typeface="Arial" pitchFamily="34" charset="0"/>
                          <a:cs typeface="Arial" pitchFamily="34" charset="0"/>
                        </a:rPr>
                        <a:t>For Married Employee</a:t>
                      </a:r>
                    </a:p>
                    <a:p>
                      <a:pPr algn="l">
                        <a:lnSpc>
                          <a:spcPct val="100000"/>
                        </a:lnSpc>
                      </a:pPr>
                      <a:endParaRPr lang="en-US" sz="1600" b="1" baseline="0" dirty="0">
                        <a:solidFill>
                          <a:schemeClr val="tx1"/>
                        </a:solidFill>
                        <a:latin typeface="Arial" pitchFamily="34" charset="0"/>
                        <a:cs typeface="Arial" pitchFamily="34" charset="0"/>
                      </a:endParaRPr>
                    </a:p>
                    <a:p>
                      <a:pPr algn="l">
                        <a:lnSpc>
                          <a:spcPct val="100000"/>
                        </a:lnSpc>
                      </a:pPr>
                      <a:r>
                        <a:rPr lang="en-US" sz="1600" b="1" baseline="0" dirty="0">
                          <a:solidFill>
                            <a:schemeClr val="tx1"/>
                          </a:solidFill>
                          <a:latin typeface="Arial" pitchFamily="34" charset="0"/>
                          <a:cs typeface="Arial" pitchFamily="34" charset="0"/>
                        </a:rPr>
                        <a:t>For Single Employee</a:t>
                      </a:r>
                    </a:p>
                    <a:p>
                      <a:pPr algn="l">
                        <a:lnSpc>
                          <a:spcPct val="100000"/>
                        </a:lnSpc>
                      </a:pPr>
                      <a:endParaRPr lang="en-US" sz="16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onstantia"/>
                        </a:defRPr>
                      </a:lvl1pPr>
                      <a:lvl2pPr marL="457200" algn="l" defTabSz="914400" rtl="0" eaLnBrk="1" latinLnBrk="0" hangingPunct="1">
                        <a:defRPr sz="1800" kern="1200">
                          <a:solidFill>
                            <a:schemeClr val="tx1"/>
                          </a:solidFill>
                          <a:latin typeface="Constantia"/>
                        </a:defRPr>
                      </a:lvl2pPr>
                      <a:lvl3pPr marL="914400" algn="l" defTabSz="914400" rtl="0" eaLnBrk="1" latinLnBrk="0" hangingPunct="1">
                        <a:defRPr sz="1800" kern="1200">
                          <a:solidFill>
                            <a:schemeClr val="tx1"/>
                          </a:solidFill>
                          <a:latin typeface="Constantia"/>
                        </a:defRPr>
                      </a:lvl3pPr>
                      <a:lvl4pPr marL="1371600" algn="l" defTabSz="914400" rtl="0" eaLnBrk="1" latinLnBrk="0" hangingPunct="1">
                        <a:defRPr sz="1800" kern="1200">
                          <a:solidFill>
                            <a:schemeClr val="tx1"/>
                          </a:solidFill>
                          <a:latin typeface="Constantia"/>
                        </a:defRPr>
                      </a:lvl4pPr>
                      <a:lvl5pPr marL="1828800" algn="l" defTabSz="914400" rtl="0" eaLnBrk="1" latinLnBrk="0" hangingPunct="1">
                        <a:defRPr sz="1800" kern="1200">
                          <a:solidFill>
                            <a:schemeClr val="tx1"/>
                          </a:solidFill>
                          <a:latin typeface="Constantia"/>
                        </a:defRPr>
                      </a:lvl5pPr>
                      <a:lvl6pPr marL="2286000" algn="l" defTabSz="914400" rtl="0" eaLnBrk="1" latinLnBrk="0" hangingPunct="1">
                        <a:defRPr sz="1800" kern="1200">
                          <a:solidFill>
                            <a:schemeClr val="tx1"/>
                          </a:solidFill>
                          <a:latin typeface="Constantia"/>
                        </a:defRPr>
                      </a:lvl6pPr>
                      <a:lvl7pPr marL="2743200" algn="l" defTabSz="914400" rtl="0" eaLnBrk="1" latinLnBrk="0" hangingPunct="1">
                        <a:defRPr sz="1800" kern="1200">
                          <a:solidFill>
                            <a:schemeClr val="tx1"/>
                          </a:solidFill>
                          <a:latin typeface="Constantia"/>
                        </a:defRPr>
                      </a:lvl7pPr>
                      <a:lvl8pPr marL="3200400" algn="l" defTabSz="914400" rtl="0" eaLnBrk="1" latinLnBrk="0" hangingPunct="1">
                        <a:defRPr sz="1800" kern="1200">
                          <a:solidFill>
                            <a:schemeClr val="tx1"/>
                          </a:solidFill>
                          <a:latin typeface="Constantia"/>
                        </a:defRPr>
                      </a:lvl8pPr>
                      <a:lvl9pPr marL="3657600" algn="l" defTabSz="914400" rtl="0" eaLnBrk="1" latinLnBrk="0" hangingPunct="1">
                        <a:defRPr sz="1800" kern="1200">
                          <a:solidFill>
                            <a:schemeClr val="tx1"/>
                          </a:solidFill>
                          <a:latin typeface="Constantia"/>
                        </a:defRPr>
                      </a:lvl9pPr>
                    </a:lstStyle>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r>
                        <a:rPr lang="en-US" sz="1600" b="1" dirty="0" smtClean="0">
                          <a:solidFill>
                            <a:schemeClr val="tx1"/>
                          </a:solidFill>
                          <a:latin typeface="Arial" pitchFamily="34" charset="0"/>
                          <a:cs typeface="Arial" pitchFamily="34" charset="0"/>
                        </a:rPr>
                        <a:t>Rs.38,000</a:t>
                      </a: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r>
                        <a:rPr lang="en-US" sz="1600" b="1" dirty="0" smtClean="0">
                          <a:solidFill>
                            <a:schemeClr val="tx1"/>
                          </a:solidFill>
                          <a:latin typeface="Arial" pitchFamily="34" charset="0"/>
                          <a:cs typeface="Arial" pitchFamily="34" charset="0"/>
                        </a:rPr>
                        <a:t>Rs.17,000</a:t>
                      </a:r>
                      <a:endParaRPr lang="en-US" sz="16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onstantia"/>
                        </a:defRPr>
                      </a:lvl1pPr>
                      <a:lvl2pPr marL="457200" algn="l" defTabSz="914400" rtl="0" eaLnBrk="1" latinLnBrk="0" hangingPunct="1">
                        <a:defRPr sz="1800" kern="1200">
                          <a:solidFill>
                            <a:schemeClr val="tx1"/>
                          </a:solidFill>
                          <a:latin typeface="Constantia"/>
                        </a:defRPr>
                      </a:lvl2pPr>
                      <a:lvl3pPr marL="914400" algn="l" defTabSz="914400" rtl="0" eaLnBrk="1" latinLnBrk="0" hangingPunct="1">
                        <a:defRPr sz="1800" kern="1200">
                          <a:solidFill>
                            <a:schemeClr val="tx1"/>
                          </a:solidFill>
                          <a:latin typeface="Constantia"/>
                        </a:defRPr>
                      </a:lvl3pPr>
                      <a:lvl4pPr marL="1371600" algn="l" defTabSz="914400" rtl="0" eaLnBrk="1" latinLnBrk="0" hangingPunct="1">
                        <a:defRPr sz="1800" kern="1200">
                          <a:solidFill>
                            <a:schemeClr val="tx1"/>
                          </a:solidFill>
                          <a:latin typeface="Constantia"/>
                        </a:defRPr>
                      </a:lvl4pPr>
                      <a:lvl5pPr marL="1828800" algn="l" defTabSz="914400" rtl="0" eaLnBrk="1" latinLnBrk="0" hangingPunct="1">
                        <a:defRPr sz="1800" kern="1200">
                          <a:solidFill>
                            <a:schemeClr val="tx1"/>
                          </a:solidFill>
                          <a:latin typeface="Constantia"/>
                        </a:defRPr>
                      </a:lvl5pPr>
                      <a:lvl6pPr marL="2286000" algn="l" defTabSz="914400" rtl="0" eaLnBrk="1" latinLnBrk="0" hangingPunct="1">
                        <a:defRPr sz="1800" kern="1200">
                          <a:solidFill>
                            <a:schemeClr val="tx1"/>
                          </a:solidFill>
                          <a:latin typeface="Constantia"/>
                        </a:defRPr>
                      </a:lvl6pPr>
                      <a:lvl7pPr marL="2743200" algn="l" defTabSz="914400" rtl="0" eaLnBrk="1" latinLnBrk="0" hangingPunct="1">
                        <a:defRPr sz="1800" kern="1200">
                          <a:solidFill>
                            <a:schemeClr val="tx1"/>
                          </a:solidFill>
                          <a:latin typeface="Constantia"/>
                        </a:defRPr>
                      </a:lvl7pPr>
                      <a:lvl8pPr marL="3200400" algn="l" defTabSz="914400" rtl="0" eaLnBrk="1" latinLnBrk="0" hangingPunct="1">
                        <a:defRPr sz="1800" kern="1200">
                          <a:solidFill>
                            <a:schemeClr val="tx1"/>
                          </a:solidFill>
                          <a:latin typeface="Constantia"/>
                        </a:defRPr>
                      </a:lvl8pPr>
                      <a:lvl9pPr marL="3657600" algn="l" defTabSz="914400" rtl="0" eaLnBrk="1" latinLnBrk="0" hangingPunct="1">
                        <a:defRPr sz="1800" kern="1200">
                          <a:solidFill>
                            <a:schemeClr val="tx1"/>
                          </a:solidFill>
                          <a:latin typeface="Constantia"/>
                        </a:defRPr>
                      </a:lvl9pPr>
                    </a:lstStyle>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r>
                        <a:rPr lang="en-US" sz="1600" b="1" dirty="0" smtClean="0">
                          <a:solidFill>
                            <a:schemeClr val="tx1"/>
                          </a:solidFill>
                          <a:latin typeface="Arial" pitchFamily="34" charset="0"/>
                          <a:cs typeface="Arial" pitchFamily="34" charset="0"/>
                        </a:rPr>
                        <a:t>Rs.20,000</a:t>
                      </a: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endParaRPr lang="en-US" sz="1600" b="1" dirty="0">
                        <a:solidFill>
                          <a:schemeClr val="tx1"/>
                        </a:solidFill>
                        <a:latin typeface="Arial" pitchFamily="34" charset="0"/>
                        <a:cs typeface="Arial" pitchFamily="34" charset="0"/>
                      </a:endParaRPr>
                    </a:p>
                    <a:p>
                      <a:pPr algn="ctr">
                        <a:lnSpc>
                          <a:spcPct val="100000"/>
                        </a:lnSpc>
                      </a:pPr>
                      <a:r>
                        <a:rPr lang="en-US" sz="1600" b="1" dirty="0" smtClean="0">
                          <a:solidFill>
                            <a:schemeClr val="tx1"/>
                          </a:solidFill>
                          <a:latin typeface="Arial" pitchFamily="34" charset="0"/>
                          <a:cs typeface="Arial" pitchFamily="34" charset="0"/>
                        </a:rPr>
                        <a:t>Rs.12,000</a:t>
                      </a:r>
                      <a:endParaRPr lang="en-US" sz="16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26866">
                <a:tc>
                  <a:txBody>
                    <a:bodyPr/>
                    <a:lstStyle/>
                    <a:p>
                      <a:pPr algn="l">
                        <a:lnSpc>
                          <a:spcPct val="100000"/>
                        </a:lnSpc>
                      </a:pPr>
                      <a:r>
                        <a:rPr lang="en-US" sz="1600" b="1" dirty="0" smtClean="0">
                          <a:solidFill>
                            <a:schemeClr val="tx1"/>
                          </a:solidFill>
                          <a:latin typeface="Arial" pitchFamily="34" charset="0"/>
                          <a:cs typeface="Arial" pitchFamily="34" charset="0"/>
                        </a:rPr>
                        <a:t>Group Takaful Death Compensation / Disability Benefits </a:t>
                      </a:r>
                      <a:endParaRPr lang="en-US" sz="16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latin typeface="Arial" pitchFamily="34" charset="0"/>
                          <a:cs typeface="Arial" pitchFamily="34" charset="0"/>
                        </a:rPr>
                        <a:t>As per Policy </a:t>
                      </a:r>
                      <a:endParaRPr lang="en-US" sz="18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038103"/>
                  </a:ext>
                </a:extLst>
              </a:tr>
              <a:tr h="526866">
                <a:tc>
                  <a:txBody>
                    <a:bodyPr/>
                    <a:lstStyle/>
                    <a:p>
                      <a:pPr algn="l">
                        <a:lnSpc>
                          <a:spcPct val="100000"/>
                        </a:lnSpc>
                      </a:pPr>
                      <a:r>
                        <a:rPr lang="en-US" sz="1600" b="1" baseline="0" dirty="0" smtClean="0">
                          <a:solidFill>
                            <a:schemeClr val="tx1"/>
                          </a:solidFill>
                          <a:latin typeface="Arial" pitchFamily="34" charset="0"/>
                          <a:cs typeface="Arial" pitchFamily="34" charset="0"/>
                        </a:rPr>
                        <a:t>Normal</a:t>
                      </a:r>
                      <a:endParaRPr lang="en-US" sz="16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latin typeface="Arial" pitchFamily="34" charset="0"/>
                          <a:cs typeface="Arial" pitchFamily="34" charset="0"/>
                        </a:rPr>
                        <a:t>Rs.1,300,000</a:t>
                      </a:r>
                      <a:endParaRPr lang="en-US" sz="18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latin typeface="Arial" pitchFamily="34" charset="0"/>
                          <a:cs typeface="Arial" pitchFamily="34" charset="0"/>
                        </a:rPr>
                        <a:t>Rs.1,000,000</a:t>
                      </a:r>
                      <a:endParaRPr lang="en-US" sz="18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44134">
                <a:tc>
                  <a:txBody>
                    <a:bodyPr/>
                    <a:lstStyle/>
                    <a:p>
                      <a:pPr algn="l">
                        <a:lnSpc>
                          <a:spcPct val="100000"/>
                        </a:lnSpc>
                      </a:pPr>
                      <a:r>
                        <a:rPr lang="en-US" sz="1600" b="1" dirty="0">
                          <a:solidFill>
                            <a:schemeClr val="tx1"/>
                          </a:solidFill>
                          <a:latin typeface="Arial" pitchFamily="34" charset="0"/>
                          <a:cs typeface="Arial" pitchFamily="34" charset="0"/>
                        </a:rPr>
                        <a:t>Accidental</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onstantia"/>
                        </a:defRPr>
                      </a:lvl1pPr>
                      <a:lvl2pPr marL="457200" algn="l" defTabSz="914400" rtl="0" eaLnBrk="1" latinLnBrk="0" hangingPunct="1">
                        <a:defRPr sz="1800" kern="1200">
                          <a:solidFill>
                            <a:schemeClr val="tx1"/>
                          </a:solidFill>
                          <a:latin typeface="Constantia"/>
                        </a:defRPr>
                      </a:lvl2pPr>
                      <a:lvl3pPr marL="914400" algn="l" defTabSz="914400" rtl="0" eaLnBrk="1" latinLnBrk="0" hangingPunct="1">
                        <a:defRPr sz="1800" kern="1200">
                          <a:solidFill>
                            <a:schemeClr val="tx1"/>
                          </a:solidFill>
                          <a:latin typeface="Constantia"/>
                        </a:defRPr>
                      </a:lvl3pPr>
                      <a:lvl4pPr marL="1371600" algn="l" defTabSz="914400" rtl="0" eaLnBrk="1" latinLnBrk="0" hangingPunct="1">
                        <a:defRPr sz="1800" kern="1200">
                          <a:solidFill>
                            <a:schemeClr val="tx1"/>
                          </a:solidFill>
                          <a:latin typeface="Constantia"/>
                        </a:defRPr>
                      </a:lvl4pPr>
                      <a:lvl5pPr marL="1828800" algn="l" defTabSz="914400" rtl="0" eaLnBrk="1" latinLnBrk="0" hangingPunct="1">
                        <a:defRPr sz="1800" kern="1200">
                          <a:solidFill>
                            <a:schemeClr val="tx1"/>
                          </a:solidFill>
                          <a:latin typeface="Constantia"/>
                        </a:defRPr>
                      </a:lvl5pPr>
                      <a:lvl6pPr marL="2286000" algn="l" defTabSz="914400" rtl="0" eaLnBrk="1" latinLnBrk="0" hangingPunct="1">
                        <a:defRPr sz="1800" kern="1200">
                          <a:solidFill>
                            <a:schemeClr val="tx1"/>
                          </a:solidFill>
                          <a:latin typeface="Constantia"/>
                        </a:defRPr>
                      </a:lvl6pPr>
                      <a:lvl7pPr marL="2743200" algn="l" defTabSz="914400" rtl="0" eaLnBrk="1" latinLnBrk="0" hangingPunct="1">
                        <a:defRPr sz="1800" kern="1200">
                          <a:solidFill>
                            <a:schemeClr val="tx1"/>
                          </a:solidFill>
                          <a:latin typeface="Constantia"/>
                        </a:defRPr>
                      </a:lvl7pPr>
                      <a:lvl8pPr marL="3200400" algn="l" defTabSz="914400" rtl="0" eaLnBrk="1" latinLnBrk="0" hangingPunct="1">
                        <a:defRPr sz="1800" kern="1200">
                          <a:solidFill>
                            <a:schemeClr val="tx1"/>
                          </a:solidFill>
                          <a:latin typeface="Constantia"/>
                        </a:defRPr>
                      </a:lvl8pPr>
                      <a:lvl9pPr marL="3657600" algn="l" defTabSz="914400" rtl="0" eaLnBrk="1" latinLnBrk="0" hangingPunct="1">
                        <a:defRPr sz="1800" kern="1200">
                          <a:solidFill>
                            <a:schemeClr val="tx1"/>
                          </a:solidFill>
                          <a:latin typeface="Constantia"/>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latin typeface="Arial" pitchFamily="34" charset="0"/>
                          <a:cs typeface="Arial" pitchFamily="34" charset="0"/>
                        </a:rPr>
                        <a:t>Rs.2,600,000</a:t>
                      </a:r>
                      <a:endParaRPr lang="en-US" sz="18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onstantia"/>
                        </a:defRPr>
                      </a:lvl1pPr>
                      <a:lvl2pPr marL="457200" algn="l" defTabSz="914400" rtl="0" eaLnBrk="1" latinLnBrk="0" hangingPunct="1">
                        <a:defRPr sz="1800" kern="1200">
                          <a:solidFill>
                            <a:schemeClr val="tx1"/>
                          </a:solidFill>
                          <a:latin typeface="Constantia"/>
                        </a:defRPr>
                      </a:lvl2pPr>
                      <a:lvl3pPr marL="914400" algn="l" defTabSz="914400" rtl="0" eaLnBrk="1" latinLnBrk="0" hangingPunct="1">
                        <a:defRPr sz="1800" kern="1200">
                          <a:solidFill>
                            <a:schemeClr val="tx1"/>
                          </a:solidFill>
                          <a:latin typeface="Constantia"/>
                        </a:defRPr>
                      </a:lvl3pPr>
                      <a:lvl4pPr marL="1371600" algn="l" defTabSz="914400" rtl="0" eaLnBrk="1" latinLnBrk="0" hangingPunct="1">
                        <a:defRPr sz="1800" kern="1200">
                          <a:solidFill>
                            <a:schemeClr val="tx1"/>
                          </a:solidFill>
                          <a:latin typeface="Constantia"/>
                        </a:defRPr>
                      </a:lvl4pPr>
                      <a:lvl5pPr marL="1828800" algn="l" defTabSz="914400" rtl="0" eaLnBrk="1" latinLnBrk="0" hangingPunct="1">
                        <a:defRPr sz="1800" kern="1200">
                          <a:solidFill>
                            <a:schemeClr val="tx1"/>
                          </a:solidFill>
                          <a:latin typeface="Constantia"/>
                        </a:defRPr>
                      </a:lvl5pPr>
                      <a:lvl6pPr marL="2286000" algn="l" defTabSz="914400" rtl="0" eaLnBrk="1" latinLnBrk="0" hangingPunct="1">
                        <a:defRPr sz="1800" kern="1200">
                          <a:solidFill>
                            <a:schemeClr val="tx1"/>
                          </a:solidFill>
                          <a:latin typeface="Constantia"/>
                        </a:defRPr>
                      </a:lvl6pPr>
                      <a:lvl7pPr marL="2743200" algn="l" defTabSz="914400" rtl="0" eaLnBrk="1" latinLnBrk="0" hangingPunct="1">
                        <a:defRPr sz="1800" kern="1200">
                          <a:solidFill>
                            <a:schemeClr val="tx1"/>
                          </a:solidFill>
                          <a:latin typeface="Constantia"/>
                        </a:defRPr>
                      </a:lvl7pPr>
                      <a:lvl8pPr marL="3200400" algn="l" defTabSz="914400" rtl="0" eaLnBrk="1" latinLnBrk="0" hangingPunct="1">
                        <a:defRPr sz="1800" kern="1200">
                          <a:solidFill>
                            <a:schemeClr val="tx1"/>
                          </a:solidFill>
                          <a:latin typeface="Constantia"/>
                        </a:defRPr>
                      </a:lvl8pPr>
                      <a:lvl9pPr marL="3657600" algn="l" defTabSz="914400" rtl="0" eaLnBrk="1" latinLnBrk="0" hangingPunct="1">
                        <a:defRPr sz="1800" kern="1200">
                          <a:solidFill>
                            <a:schemeClr val="tx1"/>
                          </a:solidFill>
                          <a:latin typeface="Constantia"/>
                        </a:defRPr>
                      </a:lvl9pPr>
                    </a:lstStyle>
                    <a:p>
                      <a:pPr algn="ctr">
                        <a:lnSpc>
                          <a:spcPct val="100000"/>
                        </a:lnSpc>
                      </a:pPr>
                      <a:r>
                        <a:rPr lang="en-US" sz="1800" b="1" dirty="0" smtClean="0">
                          <a:solidFill>
                            <a:schemeClr val="tx1"/>
                          </a:solidFill>
                          <a:latin typeface="Arial" pitchFamily="34" charset="0"/>
                          <a:cs typeface="Arial" pitchFamily="34" charset="0"/>
                        </a:rPr>
                        <a:t>Rs.2,000,000</a:t>
                      </a:r>
                      <a:endParaRPr lang="en-US" sz="1800" b="1" dirty="0">
                        <a:solidFill>
                          <a:schemeClr val="tx1"/>
                        </a:solidFill>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tcPr>
                </a:tc>
                <a:extLst>
                  <a:ext uri="{0D108BD9-81ED-4DB2-BD59-A6C34878D82A}">
                    <a16:rowId xmlns:a16="http://schemas.microsoft.com/office/drawing/2014/main" val="2915419128"/>
                  </a:ext>
                </a:extLst>
              </a:tr>
            </a:tbl>
          </a:graphicData>
        </a:graphic>
      </p:graphicFrame>
      <p:sp>
        <p:nvSpPr>
          <p:cNvPr id="3" name="Slide Number Placeholder 2"/>
          <p:cNvSpPr>
            <a:spLocks noGrp="1"/>
          </p:cNvSpPr>
          <p:nvPr>
            <p:ph type="sldNum" sz="quarter" idx="12"/>
          </p:nvPr>
        </p:nvSpPr>
        <p:spPr/>
        <p:txBody>
          <a:bodyPr/>
          <a:lstStyle/>
          <a:p>
            <a:fld id="{5D720ED7-FDD9-4A44-AE97-CBB62F2E2D24}" type="slidenum">
              <a:rPr lang="en-US" smtClean="0"/>
              <a:pPr/>
              <a:t>18</a:t>
            </a:fld>
            <a:endParaRPr lang="en-US"/>
          </a:p>
        </p:txBody>
      </p:sp>
    </p:spTree>
    <p:extLst>
      <p:ext uri="{BB962C8B-B14F-4D97-AF65-F5344CB8AC3E}">
        <p14:creationId xmlns:p14="http://schemas.microsoft.com/office/powerpoint/2010/main" val="8841610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0057"/>
            <a:ext cx="10515600" cy="841829"/>
          </a:xfrm>
        </p:spPr>
        <p:txBody>
          <a:bodyPr>
            <a:noAutofit/>
          </a:bodyPr>
          <a:lstStyle/>
          <a:p>
            <a:pPr algn="ctr"/>
            <a:r>
              <a:rPr lang="en-US" sz="8800" b="1" u="sng" dirty="0">
                <a:solidFill>
                  <a:srgbClr val="00B0F0"/>
                </a:solidFill>
                <a:latin typeface="Segoe UI" panose="020B0502040204020203" pitchFamily="34" charset="0"/>
                <a:cs typeface="Segoe UI" panose="020B0502040204020203" pitchFamily="34" charset="0"/>
              </a:rPr>
              <a:t>Benefit Utilization Procedures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19</a:t>
            </a:fld>
            <a:endParaRPr lang="en-US"/>
          </a:p>
        </p:txBody>
      </p:sp>
    </p:spTree>
    <p:extLst>
      <p:ext uri="{BB962C8B-B14F-4D97-AF65-F5344CB8AC3E}">
        <p14:creationId xmlns:p14="http://schemas.microsoft.com/office/powerpoint/2010/main" val="322651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295401"/>
            <a:ext cx="9144000" cy="830997"/>
          </a:xfrm>
          <a:prstGeom prst="rect">
            <a:avLst/>
          </a:prstGeom>
        </p:spPr>
        <p:txBody>
          <a:bodyPr wrap="square">
            <a:spAutoFit/>
          </a:bodyPr>
          <a:lstStyle/>
          <a:p>
            <a:pPr algn="just">
              <a:buNone/>
            </a:pPr>
            <a:endParaRPr lang="en-US" sz="2400" b="1" u="sng" dirty="0">
              <a:solidFill>
                <a:schemeClr val="bg1"/>
              </a:solidFill>
              <a:latin typeface="Arial" pitchFamily="34" charset="0"/>
              <a:cs typeface="Arial" pitchFamily="34" charset="0"/>
            </a:endParaRPr>
          </a:p>
          <a:p>
            <a:pPr algn="ctr">
              <a:buNone/>
            </a:pPr>
            <a:endParaRPr lang="en-US" sz="2400" u="sng" dirty="0">
              <a:solidFill>
                <a:schemeClr val="bg1"/>
              </a:solidFill>
              <a:latin typeface="Arial" pitchFamily="34" charset="0"/>
              <a:cs typeface="Arial" pitchFamily="34" charset="0"/>
            </a:endParaRPr>
          </a:p>
        </p:txBody>
      </p:sp>
      <p:sp>
        <p:nvSpPr>
          <p:cNvPr id="43011" name="Rectangle 3"/>
          <p:cNvSpPr>
            <a:spLocks noChangeArrowheads="1"/>
          </p:cNvSpPr>
          <p:nvPr/>
        </p:nvSpPr>
        <p:spPr bwMode="auto">
          <a:xfrm>
            <a:off x="406401" y="1977447"/>
            <a:ext cx="11292114"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lnSpc>
                <a:spcPct val="150000"/>
              </a:lnSpc>
              <a:spcBef>
                <a:spcPct val="0"/>
              </a:spcBef>
              <a:spcAft>
                <a:spcPct val="0"/>
              </a:spcAft>
            </a:pPr>
            <a:r>
              <a:rPr lang="en-US" sz="4400" b="1" u="sng" dirty="0">
                <a:solidFill>
                  <a:schemeClr val="accent1"/>
                </a:solidFill>
                <a:latin typeface="Arial Black" panose="020B0A04020102020204" pitchFamily="34" charset="0"/>
                <a:ea typeface="Times New Roman" pitchFamily="18" charset="0"/>
                <a:cs typeface="Arial" pitchFamily="34" charset="0"/>
              </a:rPr>
              <a:t>BAHRIA UNIVERSITY </a:t>
            </a:r>
          </a:p>
          <a:p>
            <a:pPr algn="ctr" fontAlgn="base">
              <a:lnSpc>
                <a:spcPct val="150000"/>
              </a:lnSpc>
              <a:spcBef>
                <a:spcPct val="0"/>
              </a:spcBef>
              <a:spcAft>
                <a:spcPct val="0"/>
              </a:spcAft>
            </a:pPr>
            <a:r>
              <a:rPr lang="en-US" sz="4400" b="1" dirty="0">
                <a:latin typeface="Arial Black" panose="020B0A04020102020204" pitchFamily="34" charset="0"/>
                <a:ea typeface="Times New Roman" pitchFamily="18" charset="0"/>
                <a:cs typeface="Arial" pitchFamily="34" charset="0"/>
              </a:rPr>
              <a:t>Health Insurance Scheme Orientation Brief</a:t>
            </a:r>
            <a:endParaRPr lang="en-US" sz="4400" dirty="0">
              <a:latin typeface="Arial Black" panose="020B0A04020102020204" pitchFamily="34" charset="0"/>
            </a:endParaRPr>
          </a:p>
        </p:txBody>
      </p:sp>
      <p:pic>
        <p:nvPicPr>
          <p:cNvPr id="2" name="Picture 1"/>
          <p:cNvPicPr>
            <a:picLocks noChangeAspect="1"/>
          </p:cNvPicPr>
          <p:nvPr/>
        </p:nvPicPr>
        <p:blipFill>
          <a:blip r:embed="rId2"/>
          <a:stretch>
            <a:fillRect/>
          </a:stretch>
        </p:blipFill>
        <p:spPr>
          <a:xfrm>
            <a:off x="501717" y="267841"/>
            <a:ext cx="2044566" cy="2432775"/>
          </a:xfrm>
          <a:prstGeom prst="rect">
            <a:avLst/>
          </a:prstGeom>
        </p:spPr>
      </p:pic>
      <p:sp>
        <p:nvSpPr>
          <p:cNvPr id="3" name="Slide Number Placeholder 2"/>
          <p:cNvSpPr>
            <a:spLocks noGrp="1"/>
          </p:cNvSpPr>
          <p:nvPr>
            <p:ph type="sldNum" sz="quarter" idx="12"/>
          </p:nvPr>
        </p:nvSpPr>
        <p:spPr/>
        <p:txBody>
          <a:bodyPr/>
          <a:lstStyle/>
          <a:p>
            <a:fld id="{5D720ED7-FDD9-4A44-AE97-CBB62F2E2D24}" type="slidenum">
              <a:rPr lang="en-US" smtClean="0"/>
              <a:pPr/>
              <a:t>2</a:t>
            </a:fld>
            <a:endParaRPr lang="en-US"/>
          </a:p>
        </p:txBody>
      </p:sp>
    </p:spTree>
    <p:extLst>
      <p:ext uri="{BB962C8B-B14F-4D97-AF65-F5344CB8AC3E}">
        <p14:creationId xmlns:p14="http://schemas.microsoft.com/office/powerpoint/2010/main" val="38566556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OPD Medical Claim</a:t>
            </a:r>
          </a:p>
        </p:txBody>
      </p:sp>
      <p:sp>
        <p:nvSpPr>
          <p:cNvPr id="8" name="Content Placeholder 2"/>
          <p:cNvSpPr txBox="1">
            <a:spLocks/>
          </p:cNvSpPr>
          <p:nvPr/>
        </p:nvSpPr>
        <p:spPr>
          <a:xfrm>
            <a:off x="609600" y="972457"/>
            <a:ext cx="11016343" cy="5471886"/>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lvl="0" indent="0" algn="just">
              <a:spcBef>
                <a:spcPts val="0"/>
              </a:spcBef>
              <a:buClrTx/>
              <a:buSzTx/>
              <a:buNone/>
            </a:pPr>
            <a:r>
              <a:rPr lang="en-US" sz="2000" dirty="0">
                <a:solidFill>
                  <a:srgbClr val="202124"/>
                </a:solidFill>
                <a:latin typeface="arial" panose="020B0604020202020204" pitchFamily="34" charset="0"/>
              </a:rPr>
              <a:t>OPD claim, is </a:t>
            </a:r>
            <a:r>
              <a:rPr lang="en-US" sz="2000" b="1" dirty="0">
                <a:solidFill>
                  <a:srgbClr val="202124"/>
                </a:solidFill>
                <a:latin typeface="arial" panose="020B0604020202020204" pitchFamily="34" charset="0"/>
              </a:rPr>
              <a:t>a type of medical treatment that does not necessitate that the patient get hospitalized. Documents required for reimbursement are appended below:</a:t>
            </a:r>
          </a:p>
          <a:p>
            <a:pPr marL="0" lvl="0" indent="0" algn="just">
              <a:spcBef>
                <a:spcPts val="0"/>
              </a:spcBef>
              <a:buClrTx/>
              <a:buSzTx/>
              <a:buNone/>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600"/>
              </a:spcBef>
              <a:spcAft>
                <a:spcPts val="0"/>
              </a:spcAft>
              <a:buClr>
                <a:srgbClr val="F3A447"/>
              </a:buClr>
              <a:buSzPct val="85000"/>
              <a:buFont typeface="Wingdings 2"/>
              <a:buNone/>
              <a:tabLst/>
              <a:defRPr/>
            </a:pPr>
            <a:r>
              <a:rPr kumimoji="0" lang="en-US" sz="1800" b="0" i="0" u="none" strike="noStrike" kern="1200" cap="none" spc="0" normalizeH="0" baseline="0" noProof="0" dirty="0">
                <a:ln>
                  <a:noFill/>
                </a:ln>
                <a:solidFill>
                  <a:sysClr val="window" lastClr="FFFFFF"/>
                </a:solidFill>
                <a:effectLst/>
                <a:uLnTx/>
                <a:uFillTx/>
                <a:latin typeface="Constantia"/>
                <a:ea typeface="+mn-ea"/>
                <a:cs typeface="+mn-cs"/>
              </a:rPr>
              <a:t> </a:t>
            </a:r>
          </a:p>
        </p:txBody>
      </p:sp>
      <p:graphicFrame>
        <p:nvGraphicFramePr>
          <p:cNvPr id="4" name="Table 3"/>
          <p:cNvGraphicFramePr>
            <a:graphicFrameLocks noGrp="1"/>
          </p:cNvGraphicFramePr>
          <p:nvPr>
            <p:extLst>
              <p:ext uri="{D42A27DB-BD31-4B8C-83A1-F6EECF244321}">
                <p14:modId xmlns:p14="http://schemas.microsoft.com/office/powerpoint/2010/main" val="3174703118"/>
              </p:ext>
            </p:extLst>
          </p:nvPr>
        </p:nvGraphicFramePr>
        <p:xfrm>
          <a:off x="1146629" y="1814285"/>
          <a:ext cx="9506857" cy="3939177"/>
        </p:xfrm>
        <a:graphic>
          <a:graphicData uri="http://schemas.openxmlformats.org/drawingml/2006/table">
            <a:tbl>
              <a:tblPr firstRow="1" firstCol="1" bandRow="1"/>
              <a:tblGrid>
                <a:gridCol w="601632">
                  <a:extLst>
                    <a:ext uri="{9D8B030D-6E8A-4147-A177-3AD203B41FA5}">
                      <a16:colId xmlns:a16="http://schemas.microsoft.com/office/drawing/2014/main" val="263999181"/>
                    </a:ext>
                  </a:extLst>
                </a:gridCol>
                <a:gridCol w="8905225">
                  <a:extLst>
                    <a:ext uri="{9D8B030D-6E8A-4147-A177-3AD203B41FA5}">
                      <a16:colId xmlns:a16="http://schemas.microsoft.com/office/drawing/2014/main" val="675723993"/>
                    </a:ext>
                  </a:extLst>
                </a:gridCol>
              </a:tblGrid>
              <a:tr h="612019">
                <a:tc>
                  <a:txBody>
                    <a:bodyPr/>
                    <a:lstStyle/>
                    <a:p>
                      <a:pPr marL="0" marR="0" algn="ctr">
                        <a:lnSpc>
                          <a:spcPct val="115000"/>
                        </a:lnSpc>
                        <a:spcBef>
                          <a:spcPts val="0"/>
                        </a:spcBef>
                        <a:spcAft>
                          <a:spcPts val="0"/>
                        </a:spcAft>
                      </a:pPr>
                      <a:r>
                        <a:rPr lang="en-US" sz="2000" dirty="0" err="1">
                          <a:effectLst/>
                          <a:latin typeface="Arial" panose="020B0604020202020204" pitchFamily="34" charset="0"/>
                          <a:ea typeface="Calibri" panose="020F0502020204030204" pitchFamily="34" charset="0"/>
                          <a:cs typeface="Arial" panose="020B0604020202020204" pitchFamily="34" charset="0"/>
                        </a:rPr>
                        <a:t>i</a:t>
                      </a:r>
                      <a:r>
                        <a:rPr lang="en-US" sz="20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Dully completed</a:t>
                      </a:r>
                      <a:r>
                        <a:rPr lang="en-US" sz="2000" baseline="0" dirty="0">
                          <a:effectLst/>
                          <a:latin typeface="Arial" panose="020B0604020202020204" pitchFamily="34" charset="0"/>
                          <a:ea typeface="Calibri" panose="020F0502020204030204" pitchFamily="34" charset="0"/>
                          <a:cs typeface="Arial" panose="020B0604020202020204" pitchFamily="34" charset="0"/>
                        </a:rPr>
                        <a:t> </a:t>
                      </a:r>
                      <a:r>
                        <a:rPr lang="en-US" sz="2000" dirty="0">
                          <a:effectLst/>
                          <a:latin typeface="Arial" panose="020B0604020202020204" pitchFamily="34" charset="0"/>
                          <a:ea typeface="Calibri" panose="020F0502020204030204" pitchFamily="34" charset="0"/>
                          <a:cs typeface="Arial" panose="020B0604020202020204" pitchFamily="34" charset="0"/>
                        </a:rPr>
                        <a:t>OPD Claim form ( </a:t>
                      </a:r>
                      <a:r>
                        <a:rPr lang="en-US" sz="2000" dirty="0">
                          <a:solidFill>
                            <a:srgbClr val="C00000"/>
                          </a:solidFill>
                          <a:effectLst/>
                          <a:latin typeface="Arial" panose="020B0604020202020204" pitchFamily="34" charset="0"/>
                          <a:ea typeface="Calibri" panose="020F0502020204030204" pitchFamily="34" charset="0"/>
                          <a:cs typeface="Arial" panose="020B0604020202020204" pitchFamily="34" charset="0"/>
                        </a:rPr>
                        <a:t>Can be downloaded from BU Website</a:t>
                      </a:r>
                      <a:r>
                        <a:rPr lang="en-US" sz="20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673176"/>
                  </a:ext>
                </a:extLst>
              </a:tr>
              <a:tr h="612019">
                <a:tc>
                  <a:txBody>
                    <a:bodyPr/>
                    <a:lstStyle/>
                    <a:p>
                      <a:pPr marL="0" marR="0" algn="ctr">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Doctor / consultant / prescription on letter head (</a:t>
                      </a:r>
                      <a:r>
                        <a:rPr lang="en-US" sz="2000" dirty="0">
                          <a:solidFill>
                            <a:srgbClr val="C00000"/>
                          </a:solidFill>
                          <a:effectLst/>
                          <a:latin typeface="Arial" panose="020B0604020202020204" pitchFamily="34" charset="0"/>
                          <a:ea typeface="Calibri" panose="020F0502020204030204" pitchFamily="34" charset="0"/>
                          <a:cs typeface="Arial" panose="020B0604020202020204" pitchFamily="34" charset="0"/>
                        </a:rPr>
                        <a:t>Photocopy acceptable</a:t>
                      </a:r>
                      <a:r>
                        <a:rPr lang="en-US" sz="20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0211096"/>
                  </a:ext>
                </a:extLst>
              </a:tr>
              <a:tr h="612019">
                <a:tc>
                  <a:txBody>
                    <a:bodyPr/>
                    <a:lstStyle/>
                    <a:p>
                      <a:pPr marL="0" marR="0" algn="ctr">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iii.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Proper Original Consultation charges receipt containing Bill No.by Doctor/ physician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2705870"/>
                  </a:ext>
                </a:extLst>
              </a:tr>
              <a:tr h="612019">
                <a:tc>
                  <a:txBody>
                    <a:bodyPr/>
                    <a:lstStyle/>
                    <a:p>
                      <a:pPr marL="0" marR="0" algn="ctr">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iv.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Medicine receipt/ charges (original) of pharmacy/ medical store, </a:t>
                      </a:r>
                      <a:r>
                        <a:rPr lang="en-US" sz="2000" dirty="0" err="1">
                          <a:effectLst/>
                          <a:latin typeface="Arial" panose="020B0604020202020204" pitchFamily="34" charset="0"/>
                          <a:ea typeface="Calibri" panose="020F0502020204030204" pitchFamily="34" charset="0"/>
                          <a:cs typeface="Arial" panose="020B0604020202020204" pitchFamily="34" charset="0"/>
                        </a:rPr>
                        <a:t>etc</a:t>
                      </a:r>
                      <a:r>
                        <a:rPr lang="en-US" sz="2000" dirty="0">
                          <a:effectLst/>
                          <a:latin typeface="Arial" panose="020B0604020202020204" pitchFamily="34" charset="0"/>
                          <a:ea typeface="Calibri" panose="020F0502020204030204" pitchFamily="34" charset="0"/>
                          <a:cs typeface="Arial" panose="020B0604020202020204" pitchFamily="34" charset="0"/>
                        </a:rPr>
                        <a:t> (showing name of drug &amp; quantity)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7437930"/>
                  </a:ext>
                </a:extLst>
              </a:tr>
              <a:tr h="612019">
                <a:tc>
                  <a:txBody>
                    <a:bodyPr/>
                    <a:lstStyle/>
                    <a:p>
                      <a:pPr marL="0" marR="0" algn="ctr">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Original receipts/ bills of diagnostic centers, laboratories, medical </a:t>
                      </a:r>
                      <a:r>
                        <a:rPr lang="en-US" sz="2000" dirty="0" err="1">
                          <a:effectLst/>
                          <a:latin typeface="Arial" panose="020B0604020202020204" pitchFamily="34" charset="0"/>
                          <a:ea typeface="Calibri" panose="020F0502020204030204" pitchFamily="34" charset="0"/>
                          <a:cs typeface="Arial" panose="020B0604020202020204" pitchFamily="34" charset="0"/>
                        </a:rPr>
                        <a:t>centres</a:t>
                      </a:r>
                      <a:r>
                        <a:rPr lang="en-US" sz="2000" dirty="0">
                          <a:effectLst/>
                          <a:latin typeface="Arial" panose="020B0604020202020204" pitchFamily="34" charset="0"/>
                          <a:ea typeface="Calibri" panose="020F0502020204030204" pitchFamily="34" charset="0"/>
                          <a:cs typeface="Arial" panose="020B0604020202020204" pitchFamily="34" charset="0"/>
                        </a:rPr>
                        <a:t>  for  lab test and x-rays, </a:t>
                      </a:r>
                      <a:r>
                        <a:rPr lang="en-US" sz="2000" dirty="0" err="1">
                          <a:effectLst/>
                          <a:latin typeface="Arial" panose="020B0604020202020204" pitchFamily="34" charset="0"/>
                          <a:ea typeface="Calibri" panose="020F0502020204030204" pitchFamily="34" charset="0"/>
                          <a:cs typeface="Arial" panose="020B0604020202020204" pitchFamily="34" charset="0"/>
                        </a:rPr>
                        <a:t>etc</a:t>
                      </a:r>
                      <a:r>
                        <a:rPr lang="en-US" sz="20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5509550"/>
                  </a:ext>
                </a:extLst>
              </a:tr>
              <a:tr h="612019">
                <a:tc>
                  <a:txBody>
                    <a:bodyPr/>
                    <a:lstStyle/>
                    <a:p>
                      <a:pPr marL="0" marR="0" algn="ctr">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vi.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Copy of  diagnosis reports  with supporting prescriptions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987660"/>
                  </a:ext>
                </a:extLst>
              </a:tr>
            </a:tbl>
          </a:graphicData>
        </a:graphic>
      </p:graphicFrame>
      <p:sp>
        <p:nvSpPr>
          <p:cNvPr id="3" name="Slide Number Placeholder 2"/>
          <p:cNvSpPr>
            <a:spLocks noGrp="1"/>
          </p:cNvSpPr>
          <p:nvPr>
            <p:ph type="sldNum" sz="quarter" idx="12"/>
          </p:nvPr>
        </p:nvSpPr>
        <p:spPr/>
        <p:txBody>
          <a:bodyPr/>
          <a:lstStyle/>
          <a:p>
            <a:fld id="{5D720ED7-FDD9-4A44-AE97-CBB62F2E2D24}" type="slidenum">
              <a:rPr lang="en-US" smtClean="0"/>
              <a:pPr/>
              <a:t>20</a:t>
            </a:fld>
            <a:endParaRPr lang="en-US"/>
          </a:p>
        </p:txBody>
      </p:sp>
    </p:spTree>
    <p:extLst>
      <p:ext uri="{BB962C8B-B14F-4D97-AF65-F5344CB8AC3E}">
        <p14:creationId xmlns:p14="http://schemas.microsoft.com/office/powerpoint/2010/main" val="2397220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932886" cy="841829"/>
          </a:xfrm>
        </p:spPr>
        <p:txBody>
          <a:bodyPr>
            <a:normAutofit/>
          </a:bodyPr>
          <a:lstStyle/>
          <a:p>
            <a:pPr algn="ctr"/>
            <a:r>
              <a:rPr lang="en-US" b="1" u="sng" dirty="0">
                <a:solidFill>
                  <a:srgbClr val="C00000"/>
                </a:solidFill>
                <a:latin typeface="Segoe UI" panose="020B0502040204020203" pitchFamily="34" charset="0"/>
                <a:cs typeface="Segoe UI" panose="020B0502040204020203" pitchFamily="34" charset="0"/>
              </a:rPr>
              <a:t>Common Observations in OPD Claims</a:t>
            </a:r>
          </a:p>
        </p:txBody>
      </p:sp>
      <p:sp>
        <p:nvSpPr>
          <p:cNvPr id="8" name="Content Placeholder 2"/>
          <p:cNvSpPr txBox="1">
            <a:spLocks/>
          </p:cNvSpPr>
          <p:nvPr/>
        </p:nvSpPr>
        <p:spPr>
          <a:xfrm>
            <a:off x="611414" y="754743"/>
            <a:ext cx="11386458" cy="5660572"/>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algn="just">
              <a:lnSpc>
                <a:spcPct val="150000"/>
              </a:lnSpc>
              <a:spcBef>
                <a:spcPts val="0"/>
              </a:spcBef>
              <a:buClrTx/>
              <a:buSzTx/>
            </a:pPr>
            <a:endParaRPr lang="en-US" sz="1800" dirty="0">
              <a:latin typeface="Arial" panose="020B0604020202020204" pitchFamily="34" charset="0"/>
              <a:ea typeface="Calibri" panose="020F0502020204030204" pitchFamily="34" charset="0"/>
              <a:cs typeface="Arial" panose="020B0604020202020204" pitchFamily="34" charset="0"/>
            </a:endParaRPr>
          </a:p>
          <a:p>
            <a:pPr algn="just">
              <a:lnSpc>
                <a:spcPct val="150000"/>
              </a:lnSpc>
              <a:spcBef>
                <a:spcPts val="0"/>
              </a:spcBef>
              <a:buClrTx/>
              <a:buSzTx/>
            </a:pPr>
            <a:r>
              <a:rPr lang="en-US" sz="1800" dirty="0">
                <a:latin typeface="Arial" panose="020B0604020202020204" pitchFamily="34" charset="0"/>
                <a:ea typeface="Calibri" panose="020F0502020204030204" pitchFamily="34" charset="0"/>
                <a:cs typeface="Arial" panose="020B0604020202020204" pitchFamily="34" charset="0"/>
              </a:rPr>
              <a:t>Submission of medical claim after 2 months.</a:t>
            </a:r>
          </a:p>
          <a:p>
            <a:pPr algn="just">
              <a:lnSpc>
                <a:spcPct val="150000"/>
              </a:lnSpc>
              <a:spcBef>
                <a:spcPts val="0"/>
              </a:spcBef>
              <a:buClrTx/>
              <a:buSzTx/>
            </a:pPr>
            <a:r>
              <a:rPr lang="en-US" sz="1800" dirty="0">
                <a:latin typeface="Arial" panose="020B0604020202020204" pitchFamily="34" charset="0"/>
                <a:ea typeface="Calibri" panose="020F0502020204030204" pitchFamily="34" charset="0"/>
                <a:cs typeface="Arial" panose="020B0604020202020204" pitchFamily="34" charset="0"/>
              </a:rPr>
              <a:t>Missing of doctor prescriptions (Prescriptions must be written on hospital / doctor / Hakeem letterhead pad) </a:t>
            </a:r>
          </a:p>
          <a:p>
            <a:pPr algn="just">
              <a:lnSpc>
                <a:spcPct val="150000"/>
              </a:lnSpc>
              <a:spcBef>
                <a:spcPts val="0"/>
              </a:spcBef>
              <a:buClrTx/>
              <a:buSzTx/>
            </a:pPr>
            <a:r>
              <a:rPr lang="en-US" sz="1800" dirty="0">
                <a:latin typeface="Arial" panose="020B0604020202020204" pitchFamily="34" charset="0"/>
                <a:ea typeface="Calibri" panose="020F0502020204030204" pitchFamily="34" charset="0"/>
                <a:cs typeface="Arial" panose="020B0604020202020204" pitchFamily="34" charset="0"/>
              </a:rPr>
              <a:t>Missing of proper / itemized doctor / hospital bill (</a:t>
            </a:r>
            <a:r>
              <a:rPr lang="en-US" sz="1800" dirty="0">
                <a:solidFill>
                  <a:srgbClr val="FF0000"/>
                </a:solidFill>
                <a:latin typeface="Arial" panose="020B0604020202020204" pitchFamily="34" charset="0"/>
                <a:ea typeface="Calibri" panose="020F0502020204030204" pitchFamily="34" charset="0"/>
                <a:cs typeface="Arial" panose="020B0604020202020204" pitchFamily="34" charset="0"/>
              </a:rPr>
              <a:t>If any doctor / Hakeem write their consultation and medicines charges on their prescription, that is not acceptable</a:t>
            </a:r>
            <a:r>
              <a:rPr lang="en-US" sz="1800" dirty="0">
                <a:latin typeface="Arial" panose="020B0604020202020204" pitchFamily="34" charset="0"/>
                <a:ea typeface="Calibri" panose="020F0502020204030204" pitchFamily="34" charset="0"/>
                <a:cs typeface="Arial" panose="020B0604020202020204" pitchFamily="34" charset="0"/>
              </a:rPr>
              <a:t>. Separate / proper original bill of consultation / medicines having </a:t>
            </a:r>
            <a:r>
              <a:rPr lang="en-US" sz="1800" dirty="0" err="1">
                <a:latin typeface="Arial" panose="020B0604020202020204" pitchFamily="34" charset="0"/>
                <a:ea typeface="Calibri" panose="020F0502020204030204" pitchFamily="34" charset="0"/>
                <a:cs typeface="Arial" panose="020B0604020202020204" pitchFamily="34" charset="0"/>
              </a:rPr>
              <a:t>S.No</a:t>
            </a:r>
            <a:r>
              <a:rPr lang="en-US" sz="1800" dirty="0">
                <a:latin typeface="Arial" panose="020B0604020202020204" pitchFamily="34" charset="0"/>
                <a:ea typeface="Calibri" panose="020F0502020204030204" pitchFamily="34" charset="0"/>
                <a:cs typeface="Arial" panose="020B0604020202020204" pitchFamily="34" charset="0"/>
              </a:rPr>
              <a:t>. sign / stamp is compulsory.)</a:t>
            </a:r>
          </a:p>
          <a:p>
            <a:pPr algn="just">
              <a:lnSpc>
                <a:spcPct val="150000"/>
              </a:lnSpc>
              <a:spcBef>
                <a:spcPts val="0"/>
              </a:spcBef>
              <a:buClrTx/>
              <a:buSzTx/>
            </a:pPr>
            <a:r>
              <a:rPr lang="en-US" sz="1800" dirty="0">
                <a:latin typeface="Arial" panose="020B0604020202020204" pitchFamily="34" charset="0"/>
                <a:ea typeface="Calibri" panose="020F0502020204030204" pitchFamily="34" charset="0"/>
                <a:cs typeface="Arial" panose="020B0604020202020204" pitchFamily="34" charset="0"/>
              </a:rPr>
              <a:t>Missing of proper / itemized medical store bill. The bill must have </a:t>
            </a:r>
            <a:r>
              <a:rPr lang="en-US" sz="1800" dirty="0" err="1">
                <a:latin typeface="Arial" panose="020B0604020202020204" pitchFamily="34" charset="0"/>
                <a:ea typeface="Calibri" panose="020F0502020204030204" pitchFamily="34" charset="0"/>
                <a:cs typeface="Arial" panose="020B0604020202020204" pitchFamily="34" charset="0"/>
              </a:rPr>
              <a:t>S.No</a:t>
            </a:r>
            <a:r>
              <a:rPr lang="en-US" sz="1800" dirty="0">
                <a:latin typeface="Arial" panose="020B0604020202020204" pitchFamily="34" charset="0"/>
                <a:ea typeface="Calibri" panose="020F0502020204030204" pitchFamily="34" charset="0"/>
                <a:cs typeface="Arial" panose="020B0604020202020204" pitchFamily="34" charset="0"/>
              </a:rPr>
              <a:t>. and stamp. </a:t>
            </a:r>
          </a:p>
          <a:p>
            <a:pPr algn="just">
              <a:lnSpc>
                <a:spcPct val="150000"/>
              </a:lnSpc>
              <a:spcBef>
                <a:spcPts val="0"/>
              </a:spcBef>
              <a:buClrTx/>
              <a:buSzTx/>
            </a:pPr>
            <a:r>
              <a:rPr lang="en-US" sz="1800" dirty="0">
                <a:latin typeface="Arial" panose="020B0604020202020204" pitchFamily="34" charset="0"/>
                <a:ea typeface="Calibri" panose="020F0502020204030204" pitchFamily="34" charset="0"/>
                <a:cs typeface="Arial" panose="020B0604020202020204" pitchFamily="34" charset="0"/>
              </a:rPr>
              <a:t>Attaching of  photocopy of bill with Medical claim.</a:t>
            </a:r>
          </a:p>
          <a:p>
            <a:pPr algn="just">
              <a:lnSpc>
                <a:spcPct val="150000"/>
              </a:lnSpc>
              <a:spcBef>
                <a:spcPts val="0"/>
              </a:spcBef>
              <a:buClrTx/>
              <a:buSzTx/>
            </a:pPr>
            <a:r>
              <a:rPr lang="en-US" sz="1800" dirty="0">
                <a:latin typeface="Arial" panose="020B0604020202020204" pitchFamily="34" charset="0"/>
                <a:ea typeface="Calibri" panose="020F0502020204030204" pitchFamily="34" charset="0"/>
                <a:cs typeface="Arial" panose="020B0604020202020204" pitchFamily="34" charset="0"/>
              </a:rPr>
              <a:t>Claiming specialized test expenses on OPD form rather than in IPD form.</a:t>
            </a:r>
          </a:p>
          <a:p>
            <a:pPr algn="just">
              <a:lnSpc>
                <a:spcPct val="150000"/>
              </a:lnSpc>
              <a:spcBef>
                <a:spcPts val="0"/>
              </a:spcBef>
              <a:buClrTx/>
              <a:buSzTx/>
            </a:pPr>
            <a:r>
              <a:rPr lang="en-US" sz="1800" dirty="0">
                <a:latin typeface="Arial" panose="020B0604020202020204" pitchFamily="34" charset="0"/>
                <a:ea typeface="Calibri" panose="020F0502020204030204" pitchFamily="34" charset="0"/>
                <a:cs typeface="Arial" panose="020B0604020202020204" pitchFamily="34" charset="0"/>
              </a:rPr>
              <a:t>When patient is not registered in Health Insurance Scheme during the period of getting treatment (</a:t>
            </a:r>
            <a:r>
              <a:rPr lang="en-US" sz="1800" dirty="0">
                <a:latin typeface="Arial" pitchFamily="34" charset="0"/>
                <a:cs typeface="Arial" pitchFamily="34" charset="0"/>
              </a:rPr>
              <a:t>Claim pertained to Pre-Insurance Period)</a:t>
            </a:r>
            <a:r>
              <a:rPr lang="en-US" sz="1800" dirty="0">
                <a:latin typeface="Arial" pitchFamily="34" charset="0"/>
                <a:ea typeface="Calibri" panose="020F0502020204030204" pitchFamily="34" charset="0"/>
                <a:cs typeface="Arial" pitchFamily="34" charset="0"/>
              </a:rPr>
              <a:t>. </a:t>
            </a:r>
          </a:p>
          <a:p>
            <a:pPr marL="0" indent="0" algn="just">
              <a:spcBef>
                <a:spcPts val="0"/>
              </a:spcBef>
              <a:buClrTx/>
              <a:buSzTx/>
              <a:buNone/>
            </a:pPr>
            <a:endParaRPr lang="en-US" sz="2000" b="1" dirty="0">
              <a:latin typeface="Arial" panose="020B0604020202020204" pitchFamily="34" charset="0"/>
              <a:ea typeface="Calibri" panose="020F0502020204030204" pitchFamily="34" charset="0"/>
              <a:cs typeface="Arial" panose="020B0604020202020204" pitchFamily="34" charset="0"/>
            </a:endParaRPr>
          </a:p>
          <a:p>
            <a:pPr marL="274320" marR="0" lvl="0" indent="-274320" algn="just" defTabSz="914400" rtl="0" eaLnBrk="1" fontAlgn="auto" latinLnBrk="0" hangingPunct="1">
              <a:lnSpc>
                <a:spcPct val="100000"/>
              </a:lnSpc>
              <a:spcBef>
                <a:spcPts val="600"/>
              </a:spcBef>
              <a:spcAft>
                <a:spcPts val="0"/>
              </a:spcAft>
              <a:buClr>
                <a:srgbClr val="F3A447"/>
              </a:buClr>
              <a:buSzPct val="85000"/>
              <a:buFont typeface="Wingdings 2"/>
              <a:buNone/>
              <a:tabLst/>
              <a:defRPr/>
            </a:pPr>
            <a:endParaRPr kumimoji="0" lang="en-US" sz="1800" b="0" i="0" u="none" strike="noStrike" kern="1200" cap="none" spc="0" normalizeH="0" baseline="0" noProof="0" dirty="0">
              <a:ln>
                <a:noFill/>
              </a:ln>
              <a:solidFill>
                <a:sysClr val="window" lastClr="FFFFFF"/>
              </a:solidFill>
              <a:effectLst/>
              <a:uLnTx/>
              <a:uFillTx/>
              <a:latin typeface="Constantia"/>
              <a:ea typeface="+mn-ea"/>
              <a:cs typeface="+mn-cs"/>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21</a:t>
            </a:fld>
            <a:endParaRPr lang="en-US"/>
          </a:p>
        </p:txBody>
      </p:sp>
    </p:spTree>
    <p:extLst>
      <p:ext uri="{BB962C8B-B14F-4D97-AF65-F5344CB8AC3E}">
        <p14:creationId xmlns:p14="http://schemas.microsoft.com/office/powerpoint/2010/main" val="38547014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IPD &amp; Maternity Medical Claim</a:t>
            </a:r>
          </a:p>
        </p:txBody>
      </p:sp>
      <p:sp>
        <p:nvSpPr>
          <p:cNvPr id="8" name="Content Placeholder 2"/>
          <p:cNvSpPr txBox="1">
            <a:spLocks/>
          </p:cNvSpPr>
          <p:nvPr/>
        </p:nvSpPr>
        <p:spPr>
          <a:xfrm>
            <a:off x="609600" y="972457"/>
            <a:ext cx="11016343" cy="5471886"/>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algn="just">
              <a:lnSpc>
                <a:spcPct val="150000"/>
              </a:lnSpc>
              <a:spcBef>
                <a:spcPts val="0"/>
              </a:spcBef>
              <a:buClrTx/>
              <a:buSzTx/>
            </a:pPr>
            <a:r>
              <a:rPr lang="en-US" sz="2500" dirty="0">
                <a:solidFill>
                  <a:srgbClr val="202124"/>
                </a:solidFill>
                <a:latin typeface="Arial" panose="020B0604020202020204" pitchFamily="34" charset="0"/>
                <a:cs typeface="Arial" panose="020B0604020202020204" pitchFamily="34" charset="0"/>
              </a:rPr>
              <a:t>IPD claim, is </a:t>
            </a:r>
            <a:r>
              <a:rPr lang="en-US" sz="2500" b="1" dirty="0">
                <a:solidFill>
                  <a:srgbClr val="202124"/>
                </a:solidFill>
                <a:latin typeface="Arial" panose="020B0604020202020204" pitchFamily="34" charset="0"/>
                <a:cs typeface="Arial" panose="020B0604020202020204" pitchFamily="34" charset="0"/>
              </a:rPr>
              <a:t>a type of medical treatment that does necessitate that the patient get hospitalized for minimum 24 hours</a:t>
            </a:r>
            <a:r>
              <a:rPr lang="en-US" sz="2500" dirty="0">
                <a:solidFill>
                  <a:srgbClr val="202124"/>
                </a:solidFill>
                <a:latin typeface="Arial" panose="020B0604020202020204" pitchFamily="34" charset="0"/>
                <a:cs typeface="Arial" panose="020B0604020202020204" pitchFamily="34" charset="0"/>
              </a:rPr>
              <a:t>. </a:t>
            </a:r>
          </a:p>
          <a:p>
            <a:pPr algn="just">
              <a:lnSpc>
                <a:spcPct val="150000"/>
              </a:lnSpc>
              <a:spcBef>
                <a:spcPts val="0"/>
              </a:spcBef>
              <a:buClrTx/>
              <a:buSzTx/>
            </a:pPr>
            <a:r>
              <a:rPr lang="en-US" sz="2400" dirty="0">
                <a:latin typeface="Arial" panose="020B0604020202020204" pitchFamily="34" charset="0"/>
                <a:cs typeface="Arial" panose="020B0604020202020204" pitchFamily="34" charset="0"/>
              </a:rPr>
              <a:t>Maternity insurance </a:t>
            </a:r>
            <a:r>
              <a:rPr lang="en-US" sz="2400" b="1" dirty="0">
                <a:latin typeface="Arial" panose="020B0604020202020204" pitchFamily="34" charset="0"/>
                <a:cs typeface="Arial" panose="020B0604020202020204" pitchFamily="34" charset="0"/>
              </a:rPr>
              <a:t>covers the expenses for normal and caesarean deliveries up to the sum insured</a:t>
            </a:r>
            <a:endParaRPr lang="en-US" sz="2500" dirty="0">
              <a:solidFill>
                <a:srgbClr val="202124"/>
              </a:solidFill>
              <a:latin typeface="Arial" panose="020B0604020202020204" pitchFamily="34" charset="0"/>
              <a:cs typeface="Arial" panose="020B0604020202020204" pitchFamily="34" charset="0"/>
            </a:endParaRPr>
          </a:p>
          <a:p>
            <a:pPr marL="0" lvl="0" indent="0" algn="just">
              <a:lnSpc>
                <a:spcPct val="150000"/>
              </a:lnSpc>
              <a:spcBef>
                <a:spcPts val="0"/>
              </a:spcBef>
              <a:buClrTx/>
              <a:buSzTx/>
              <a:buNone/>
            </a:pPr>
            <a:r>
              <a:rPr lang="en-US" sz="2500" dirty="0">
                <a:solidFill>
                  <a:srgbClr val="202124"/>
                </a:solidFill>
                <a:latin typeface="Arial" panose="020B0604020202020204" pitchFamily="34" charset="0"/>
                <a:cs typeface="Arial" panose="020B0604020202020204" pitchFamily="34" charset="0"/>
              </a:rPr>
              <a:t>There are two ways to availed IPD &amp; Maternity benefits:</a:t>
            </a:r>
          </a:p>
          <a:p>
            <a:pPr algn="just">
              <a:lnSpc>
                <a:spcPct val="150000"/>
              </a:lnSpc>
              <a:spcBef>
                <a:spcPts val="0"/>
              </a:spcBef>
              <a:buClrTx/>
              <a:buSzTx/>
            </a:pPr>
            <a:r>
              <a:rPr lang="en-US" sz="2500" dirty="0">
                <a:latin typeface="Arial" panose="020B0604020202020204" pitchFamily="34" charset="0"/>
                <a:cs typeface="Arial" panose="020B0604020202020204" pitchFamily="34" charset="0"/>
              </a:rPr>
              <a:t>Hospitalization</a:t>
            </a:r>
            <a:r>
              <a:rPr lang="en-US" sz="2500" dirty="0">
                <a:solidFill>
                  <a:srgbClr val="202124"/>
                </a:solidFill>
                <a:latin typeface="Arial" panose="020B0604020202020204" pitchFamily="34" charset="0"/>
                <a:cs typeface="Arial" panose="020B0604020202020204" pitchFamily="34" charset="0"/>
              </a:rPr>
              <a:t> at panel Hospital (list can be download from BU Website) </a:t>
            </a:r>
          </a:p>
          <a:p>
            <a:pPr algn="just">
              <a:lnSpc>
                <a:spcPct val="150000"/>
              </a:lnSpc>
              <a:spcBef>
                <a:spcPts val="0"/>
              </a:spcBef>
              <a:buClrTx/>
              <a:buSzTx/>
            </a:pPr>
            <a:endParaRPr lang="en-US" sz="2500" dirty="0">
              <a:solidFill>
                <a:srgbClr val="202124"/>
              </a:solidFill>
              <a:latin typeface="Arial" panose="020B0604020202020204" pitchFamily="34" charset="0"/>
              <a:cs typeface="Arial" panose="020B0604020202020204" pitchFamily="34" charset="0"/>
            </a:endParaRPr>
          </a:p>
          <a:p>
            <a:pPr algn="just">
              <a:lnSpc>
                <a:spcPct val="150000"/>
              </a:lnSpc>
              <a:spcBef>
                <a:spcPts val="0"/>
              </a:spcBef>
              <a:buClrTx/>
              <a:buSzTx/>
            </a:pPr>
            <a:r>
              <a:rPr lang="en-US" sz="2500" dirty="0">
                <a:latin typeface="Arial" panose="020B0604020202020204" pitchFamily="34" charset="0"/>
                <a:cs typeface="Arial" panose="020B0604020202020204" pitchFamily="34" charset="0"/>
              </a:rPr>
              <a:t>Hospitalization</a:t>
            </a:r>
            <a:r>
              <a:rPr lang="en-US" sz="2500" dirty="0">
                <a:solidFill>
                  <a:srgbClr val="202124"/>
                </a:solidFill>
                <a:latin typeface="Arial" panose="020B0604020202020204" pitchFamily="34" charset="0"/>
                <a:cs typeface="Arial" panose="020B0604020202020204" pitchFamily="34" charset="0"/>
              </a:rPr>
              <a:t> at Non-panel Hospital </a:t>
            </a:r>
          </a:p>
          <a:p>
            <a:pPr algn="just">
              <a:spcBef>
                <a:spcPts val="0"/>
              </a:spcBef>
              <a:buClrTx/>
              <a:buSzTx/>
            </a:pPr>
            <a:endParaRPr lang="en-US" sz="2000" dirty="0">
              <a:solidFill>
                <a:srgbClr val="202124"/>
              </a:solidFill>
              <a:latin typeface="Arial" panose="020B0604020202020204" pitchFamily="34" charset="0"/>
              <a:cs typeface="Arial" panose="020B0604020202020204" pitchFamily="34" charset="0"/>
            </a:endParaRPr>
          </a:p>
          <a:p>
            <a:pPr marL="0" lvl="0" indent="0" algn="just">
              <a:spcBef>
                <a:spcPts val="0"/>
              </a:spcBef>
              <a:buClrTx/>
              <a:buSzTx/>
              <a:buNone/>
            </a:pPr>
            <a:endParaRPr lang="en-US" sz="2000" dirty="0">
              <a:solidFill>
                <a:srgbClr val="202124"/>
              </a:solidFill>
              <a:latin typeface="Arial" panose="020B0604020202020204" pitchFamily="34" charset="0"/>
              <a:cs typeface="Arial" panose="020B0604020202020204" pitchFamily="34" charset="0"/>
            </a:endParaRPr>
          </a:p>
          <a:p>
            <a:pPr marL="0" lvl="0" indent="0" algn="just">
              <a:spcBef>
                <a:spcPts val="0"/>
              </a:spcBef>
              <a:buClrTx/>
              <a:buSzTx/>
              <a:buNone/>
            </a:pPr>
            <a:endParaRPr lang="en-US" sz="2000" b="1" dirty="0">
              <a:solidFill>
                <a:srgbClr val="202124"/>
              </a:solidFill>
              <a:latin typeface="arial" panose="020B0604020202020204" pitchFamily="34" charset="0"/>
            </a:endParaRPr>
          </a:p>
          <a:p>
            <a:pPr marL="0" lvl="0" indent="0" algn="just">
              <a:spcBef>
                <a:spcPts val="0"/>
              </a:spcBef>
              <a:buClrTx/>
              <a:buSzTx/>
              <a:buNone/>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600"/>
              </a:spcBef>
              <a:spcAft>
                <a:spcPts val="0"/>
              </a:spcAft>
              <a:buClr>
                <a:srgbClr val="F3A447"/>
              </a:buClr>
              <a:buSzPct val="85000"/>
              <a:buFont typeface="Wingdings 2"/>
              <a:buNone/>
              <a:tabLst/>
              <a:defRPr/>
            </a:pPr>
            <a:r>
              <a:rPr kumimoji="0" lang="en-US" sz="1800" b="0" i="0" u="none" strike="noStrike" kern="1200" cap="none" spc="0" normalizeH="0" baseline="0" noProof="0" dirty="0">
                <a:ln>
                  <a:noFill/>
                </a:ln>
                <a:solidFill>
                  <a:sysClr val="window" lastClr="FFFFFF"/>
                </a:solidFill>
                <a:effectLst/>
                <a:uLnTx/>
                <a:uFillTx/>
                <a:latin typeface="Constantia"/>
                <a:ea typeface="+mn-ea"/>
                <a:cs typeface="+mn-cs"/>
              </a:rPr>
              <a:t>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22</a:t>
            </a:fld>
            <a:endParaRPr lang="en-US"/>
          </a:p>
        </p:txBody>
      </p:sp>
    </p:spTree>
    <p:extLst>
      <p:ext uri="{BB962C8B-B14F-4D97-AF65-F5344CB8AC3E}">
        <p14:creationId xmlns:p14="http://schemas.microsoft.com/office/powerpoint/2010/main" val="3111766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IPD &amp; Maternity Medical Claim</a:t>
            </a:r>
          </a:p>
        </p:txBody>
      </p:sp>
      <p:sp>
        <p:nvSpPr>
          <p:cNvPr id="8" name="Content Placeholder 2"/>
          <p:cNvSpPr txBox="1">
            <a:spLocks/>
          </p:cNvSpPr>
          <p:nvPr/>
        </p:nvSpPr>
        <p:spPr>
          <a:xfrm>
            <a:off x="609600" y="972456"/>
            <a:ext cx="11304760" cy="5546039"/>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lvl="0" indent="0" algn="just">
              <a:lnSpc>
                <a:spcPct val="150000"/>
              </a:lnSpc>
              <a:spcBef>
                <a:spcPts val="0"/>
              </a:spcBef>
              <a:buClrTx/>
              <a:buSzTx/>
              <a:buNone/>
            </a:pPr>
            <a:r>
              <a:rPr lang="en-US" sz="2400" b="1" u="sng" dirty="0">
                <a:latin typeface="Arial" panose="020B0604020202020204" pitchFamily="34" charset="0"/>
                <a:cs typeface="Arial" panose="020B0604020202020204" pitchFamily="34" charset="0"/>
              </a:rPr>
              <a:t>Procedure for Hospitalization </a:t>
            </a:r>
            <a:r>
              <a:rPr lang="en-US" sz="2400" b="1" u="sng" dirty="0">
                <a:solidFill>
                  <a:srgbClr val="202124"/>
                </a:solidFill>
                <a:latin typeface="Arial" panose="020B0604020202020204" pitchFamily="34" charset="0"/>
                <a:cs typeface="Arial" panose="020B0604020202020204" pitchFamily="34" charset="0"/>
              </a:rPr>
              <a:t>at Panel Hospital </a:t>
            </a:r>
          </a:p>
          <a:p>
            <a:pPr marL="0" lvl="0" indent="0" algn="just">
              <a:lnSpc>
                <a:spcPct val="150000"/>
              </a:lnSpc>
              <a:spcBef>
                <a:spcPts val="0"/>
              </a:spcBef>
              <a:buClrTx/>
              <a:buSzTx/>
              <a:buNone/>
            </a:pPr>
            <a:r>
              <a:rPr lang="en-US" sz="2400" b="1" dirty="0">
                <a:solidFill>
                  <a:schemeClr val="accent2">
                    <a:lumMod val="50000"/>
                  </a:schemeClr>
                </a:solidFill>
                <a:latin typeface="Arial" panose="020B0604020202020204" pitchFamily="34" charset="0"/>
                <a:cs typeface="Arial" panose="020B0604020202020204" pitchFamily="34" charset="0"/>
              </a:rPr>
              <a:t>Step1</a:t>
            </a:r>
            <a:r>
              <a:rPr lang="en-US" sz="2400" dirty="0">
                <a:solidFill>
                  <a:srgbClr val="202124"/>
                </a:solidFill>
                <a:latin typeface="Arial" panose="020B0604020202020204" pitchFamily="34" charset="0"/>
                <a:cs typeface="Arial" panose="020B0604020202020204" pitchFamily="34" charset="0"/>
              </a:rPr>
              <a:t>: Initially patient consult Doctor by paying consultation fee </a:t>
            </a:r>
          </a:p>
          <a:p>
            <a:pPr marL="0" lvl="0" indent="0" algn="just">
              <a:lnSpc>
                <a:spcPct val="150000"/>
              </a:lnSpc>
              <a:spcBef>
                <a:spcPts val="0"/>
              </a:spcBef>
              <a:buClrTx/>
              <a:buSzTx/>
              <a:buNone/>
            </a:pPr>
            <a:r>
              <a:rPr lang="en-US" sz="2400" b="1" dirty="0">
                <a:solidFill>
                  <a:schemeClr val="accent2">
                    <a:lumMod val="50000"/>
                  </a:schemeClr>
                </a:solidFill>
                <a:latin typeface="Arial" panose="020B0604020202020204" pitchFamily="34" charset="0"/>
                <a:cs typeface="Arial" panose="020B0604020202020204" pitchFamily="34" charset="0"/>
              </a:rPr>
              <a:t>Step 2</a:t>
            </a:r>
            <a:r>
              <a:rPr lang="en-US" sz="2400" dirty="0">
                <a:solidFill>
                  <a:srgbClr val="202124"/>
                </a:solidFill>
                <a:latin typeface="Arial" panose="020B0604020202020204" pitchFamily="34" charset="0"/>
                <a:cs typeface="Arial" panose="020B0604020202020204" pitchFamily="34" charset="0"/>
              </a:rPr>
              <a:t>: If doctor advise for medical tests prior admission. Initially the employee  pay expenses of medical tests. </a:t>
            </a:r>
            <a:r>
              <a:rPr lang="en-US" sz="2400" dirty="0">
                <a:solidFill>
                  <a:srgbClr val="FF0000"/>
                </a:solidFill>
                <a:latin typeface="Arial" panose="020B0604020202020204" pitchFamily="34" charset="0"/>
                <a:cs typeface="Arial" panose="020B0604020202020204" pitchFamily="34" charset="0"/>
              </a:rPr>
              <a:t>The consultation fee and medical test expenses will be reimbursed by JGI by submitting medical claim to insurance office.   </a:t>
            </a:r>
          </a:p>
          <a:p>
            <a:pPr marL="0" lvl="0" indent="0" algn="just">
              <a:lnSpc>
                <a:spcPct val="150000"/>
              </a:lnSpc>
              <a:spcBef>
                <a:spcPts val="0"/>
              </a:spcBef>
              <a:buClrTx/>
              <a:buSzTx/>
              <a:buNone/>
            </a:pPr>
            <a:r>
              <a:rPr lang="en-US" sz="2400" b="1" dirty="0">
                <a:solidFill>
                  <a:schemeClr val="accent2">
                    <a:lumMod val="50000"/>
                  </a:schemeClr>
                </a:solidFill>
                <a:latin typeface="Arial" panose="020B0604020202020204" pitchFamily="34" charset="0"/>
                <a:cs typeface="Arial" panose="020B0604020202020204" pitchFamily="34" charset="0"/>
              </a:rPr>
              <a:t>Step 3</a:t>
            </a:r>
            <a:r>
              <a:rPr lang="en-US" sz="2400" dirty="0">
                <a:solidFill>
                  <a:srgbClr val="202124"/>
                </a:solidFill>
                <a:latin typeface="Arial" panose="020B0604020202020204" pitchFamily="34" charset="0"/>
                <a:cs typeface="Arial" panose="020B0604020202020204" pitchFamily="34" charset="0"/>
              </a:rPr>
              <a:t>: If Doctor advise hospitalization, employee show his medical card (</a:t>
            </a:r>
            <a:r>
              <a:rPr lang="en-US" sz="2400" dirty="0">
                <a:solidFill>
                  <a:srgbClr val="FF0000"/>
                </a:solidFill>
                <a:latin typeface="Arial" panose="020B0604020202020204" pitchFamily="34" charset="0"/>
                <a:cs typeface="Arial" panose="020B0604020202020204" pitchFamily="34" charset="0"/>
              </a:rPr>
              <a:t>Physical Medical Card / Jubilee App Medical card</a:t>
            </a:r>
            <a:r>
              <a:rPr lang="en-US" sz="2400" dirty="0">
                <a:solidFill>
                  <a:srgbClr val="202124"/>
                </a:solidFill>
                <a:latin typeface="Arial" panose="020B0604020202020204" pitchFamily="34" charset="0"/>
                <a:cs typeface="Arial" panose="020B0604020202020204" pitchFamily="34" charset="0"/>
              </a:rPr>
              <a:t>) </a:t>
            </a:r>
            <a:r>
              <a:rPr lang="en-US" sz="2400" dirty="0" err="1">
                <a:solidFill>
                  <a:srgbClr val="202124"/>
                </a:solidFill>
                <a:latin typeface="Arial" panose="020B0604020202020204" pitchFamily="34" charset="0"/>
                <a:cs typeface="Arial" panose="020B0604020202020204" pitchFamily="34" charset="0"/>
              </a:rPr>
              <a:t>alongwith</a:t>
            </a:r>
            <a:r>
              <a:rPr lang="en-US" sz="2400" dirty="0">
                <a:solidFill>
                  <a:srgbClr val="202124"/>
                </a:solidFill>
                <a:latin typeface="Arial" panose="020B0604020202020204" pitchFamily="34" charset="0"/>
                <a:cs typeface="Arial" panose="020B0604020202020204" pitchFamily="34" charset="0"/>
              </a:rPr>
              <a:t> doctor admission prescriptions at hospital counter. The hospital generate Email to Insurance Company for approval. </a:t>
            </a:r>
          </a:p>
          <a:p>
            <a:pPr marL="0" lvl="0" indent="0" algn="just">
              <a:lnSpc>
                <a:spcPct val="150000"/>
              </a:lnSpc>
              <a:spcBef>
                <a:spcPts val="0"/>
              </a:spcBef>
              <a:buClrTx/>
              <a:buSzTx/>
              <a:buNone/>
            </a:pPr>
            <a:r>
              <a:rPr lang="en-US" sz="2400" b="1" dirty="0">
                <a:solidFill>
                  <a:schemeClr val="accent2">
                    <a:lumMod val="50000"/>
                  </a:schemeClr>
                </a:solidFill>
                <a:latin typeface="Arial" panose="020B0604020202020204" pitchFamily="34" charset="0"/>
                <a:cs typeface="Arial" panose="020B0604020202020204" pitchFamily="34" charset="0"/>
              </a:rPr>
              <a:t>Step 4</a:t>
            </a:r>
            <a:r>
              <a:rPr lang="en-US" sz="2400" dirty="0">
                <a:solidFill>
                  <a:srgbClr val="202124"/>
                </a:solidFill>
                <a:latin typeface="Arial" panose="020B0604020202020204" pitchFamily="34" charset="0"/>
                <a:cs typeface="Arial" panose="020B0604020202020204" pitchFamily="34" charset="0"/>
              </a:rPr>
              <a:t>:  All billing within authorized limit shall be taken by hospital directly with JGI</a:t>
            </a:r>
          </a:p>
          <a:p>
            <a:pPr marL="0" lvl="0" indent="0" algn="just">
              <a:spcBef>
                <a:spcPts val="0"/>
              </a:spcBef>
              <a:buClrTx/>
              <a:buSzTx/>
              <a:buNone/>
            </a:pPr>
            <a:endParaRPr lang="en-US" sz="2400" dirty="0">
              <a:solidFill>
                <a:srgbClr val="202124"/>
              </a:solidFill>
              <a:latin typeface="Arial" panose="020B0604020202020204" pitchFamily="34" charset="0"/>
              <a:cs typeface="Arial" panose="020B0604020202020204" pitchFamily="34" charset="0"/>
            </a:endParaRPr>
          </a:p>
          <a:p>
            <a:pPr marL="0" lvl="0" indent="0" algn="just">
              <a:spcBef>
                <a:spcPts val="0"/>
              </a:spcBef>
              <a:buClrTx/>
              <a:buSzTx/>
              <a:buNone/>
            </a:pPr>
            <a:endParaRPr lang="en-US" sz="2400" b="1" dirty="0">
              <a:solidFill>
                <a:srgbClr val="202124"/>
              </a:solidFill>
              <a:latin typeface="arial" panose="020B0604020202020204" pitchFamily="34" charset="0"/>
            </a:endParaRPr>
          </a:p>
          <a:p>
            <a:pPr marL="0" lvl="0" indent="0" algn="just">
              <a:spcBef>
                <a:spcPts val="0"/>
              </a:spcBef>
              <a:buClrTx/>
              <a:buSzTx/>
              <a:buNone/>
            </a:pPr>
            <a:endPar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274320" marR="0" lvl="0" indent="-274320" algn="just" defTabSz="914400" rtl="0" eaLnBrk="1" fontAlgn="auto" latinLnBrk="0" hangingPunct="1">
              <a:lnSpc>
                <a:spcPct val="100000"/>
              </a:lnSpc>
              <a:spcBef>
                <a:spcPts val="600"/>
              </a:spcBef>
              <a:spcAft>
                <a:spcPts val="0"/>
              </a:spcAft>
              <a:buClr>
                <a:srgbClr val="F3A447"/>
              </a:buClr>
              <a:buSzPct val="85000"/>
              <a:buFont typeface="Wingdings 2"/>
              <a:buNone/>
              <a:tabLst/>
              <a:defRPr/>
            </a:pPr>
            <a:r>
              <a:rPr kumimoji="0" lang="en-US" sz="2400" b="0" i="0" u="none" strike="noStrike" kern="1200" cap="none" spc="0" normalizeH="0" baseline="0" noProof="0" dirty="0">
                <a:ln>
                  <a:noFill/>
                </a:ln>
                <a:solidFill>
                  <a:sysClr val="window" lastClr="FFFFFF"/>
                </a:solidFill>
                <a:effectLst/>
                <a:uLnTx/>
                <a:uFillTx/>
                <a:latin typeface="Constantia"/>
              </a:rPr>
              <a:t>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23</a:t>
            </a:fld>
            <a:endParaRPr lang="en-US"/>
          </a:p>
        </p:txBody>
      </p:sp>
    </p:spTree>
    <p:extLst>
      <p:ext uri="{BB962C8B-B14F-4D97-AF65-F5344CB8AC3E}">
        <p14:creationId xmlns:p14="http://schemas.microsoft.com/office/powerpoint/2010/main" val="39533585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normAutofit fontScale="90000"/>
          </a:bodyPr>
          <a:lstStyle/>
          <a:p>
            <a:pPr algn="ctr"/>
            <a:r>
              <a:rPr lang="en-US" b="1" u="sng" dirty="0">
                <a:solidFill>
                  <a:srgbClr val="00B0F0"/>
                </a:solidFill>
                <a:latin typeface="Segoe UI" panose="020B0502040204020203" pitchFamily="34" charset="0"/>
                <a:cs typeface="Segoe UI" panose="020B0502040204020203" pitchFamily="34" charset="0"/>
              </a:rPr>
              <a:t>Non Panel IPD &amp; Maternity Medical Claim</a:t>
            </a:r>
          </a:p>
        </p:txBody>
      </p:sp>
      <p:sp>
        <p:nvSpPr>
          <p:cNvPr id="8" name="Content Placeholder 2"/>
          <p:cNvSpPr txBox="1">
            <a:spLocks/>
          </p:cNvSpPr>
          <p:nvPr/>
        </p:nvSpPr>
        <p:spPr>
          <a:xfrm>
            <a:off x="609600" y="972457"/>
            <a:ext cx="11016343" cy="5471886"/>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lvl="0" indent="0" algn="just">
              <a:lnSpc>
                <a:spcPct val="150000"/>
              </a:lnSpc>
              <a:spcBef>
                <a:spcPts val="0"/>
              </a:spcBef>
              <a:buClrTx/>
              <a:buSzTx/>
              <a:buNone/>
            </a:pPr>
            <a:r>
              <a:rPr lang="en-US" sz="2500" b="1" u="sng" dirty="0">
                <a:latin typeface="Arial" panose="020B0604020202020204" pitchFamily="34" charset="0"/>
                <a:cs typeface="Arial" panose="020B0604020202020204" pitchFamily="34" charset="0"/>
              </a:rPr>
              <a:t>Hospitalization</a:t>
            </a:r>
            <a:r>
              <a:rPr lang="en-US" sz="2500" b="1" u="sng" dirty="0">
                <a:solidFill>
                  <a:srgbClr val="202124"/>
                </a:solidFill>
                <a:latin typeface="Arial" panose="020B0604020202020204" pitchFamily="34" charset="0"/>
                <a:cs typeface="Arial" panose="020B0604020202020204" pitchFamily="34" charset="0"/>
              </a:rPr>
              <a:t> at Non-panel Hospital </a:t>
            </a:r>
          </a:p>
          <a:p>
            <a:pPr marL="0" lvl="0" indent="0" algn="just">
              <a:lnSpc>
                <a:spcPct val="150000"/>
              </a:lnSpc>
              <a:spcBef>
                <a:spcPts val="0"/>
              </a:spcBef>
              <a:buClrTx/>
              <a:buSzTx/>
              <a:buNone/>
            </a:pPr>
            <a:r>
              <a:rPr lang="en-US" sz="2500" dirty="0">
                <a:solidFill>
                  <a:srgbClr val="202124"/>
                </a:solidFill>
                <a:latin typeface="Arial" panose="020B0604020202020204" pitchFamily="34" charset="0"/>
                <a:cs typeface="Arial" panose="020B0604020202020204" pitchFamily="34" charset="0"/>
              </a:rPr>
              <a:t>Step 1:  Pay for all authorized treatments at the hospital</a:t>
            </a:r>
          </a:p>
          <a:p>
            <a:pPr marL="0" indent="0" algn="just">
              <a:spcBef>
                <a:spcPts val="0"/>
              </a:spcBef>
              <a:buClrTx/>
              <a:buSzTx/>
              <a:buNone/>
            </a:pPr>
            <a:r>
              <a:rPr lang="en-US" sz="2400" dirty="0">
                <a:solidFill>
                  <a:srgbClr val="202124"/>
                </a:solidFill>
                <a:latin typeface="arial" panose="020B0604020202020204" pitchFamily="34" charset="0"/>
              </a:rPr>
              <a:t>Step 2: Submit claim with Insurance Office </a:t>
            </a:r>
            <a:r>
              <a:rPr lang="en-US" sz="2400" dirty="0" err="1">
                <a:solidFill>
                  <a:srgbClr val="202124"/>
                </a:solidFill>
                <a:latin typeface="arial" panose="020B0604020202020204" pitchFamily="34" charset="0"/>
              </a:rPr>
              <a:t>alongwith</a:t>
            </a:r>
            <a:r>
              <a:rPr lang="en-US" sz="2400" dirty="0">
                <a:solidFill>
                  <a:srgbClr val="202124"/>
                </a:solidFill>
                <a:latin typeface="arial" panose="020B0604020202020204" pitchFamily="34" charset="0"/>
              </a:rPr>
              <a:t> following documents for reimbursement within 2 months:</a:t>
            </a:r>
          </a:p>
          <a:p>
            <a:pPr marL="0" indent="0" algn="just">
              <a:spcBef>
                <a:spcPts val="0"/>
              </a:spcBef>
              <a:buClrTx/>
              <a:buSzTx/>
              <a:buNone/>
            </a:pPr>
            <a:endParaRPr lang="en-US" sz="2400" b="1" dirty="0">
              <a:solidFill>
                <a:srgbClr val="202124"/>
              </a:solidFill>
              <a:latin typeface="arial" panose="020B0604020202020204" pitchFamily="34" charset="0"/>
            </a:endParaRPr>
          </a:p>
          <a:p>
            <a:pPr marL="0" lvl="0" indent="0" algn="just">
              <a:spcBef>
                <a:spcPts val="0"/>
              </a:spcBef>
              <a:buClrTx/>
              <a:buSzTx/>
              <a:buNone/>
            </a:pPr>
            <a:endParaRPr lang="en-US" sz="2400" dirty="0">
              <a:solidFill>
                <a:srgbClr val="202124"/>
              </a:solidFill>
              <a:latin typeface="Arial" panose="020B0604020202020204" pitchFamily="34" charset="0"/>
              <a:cs typeface="Arial" panose="020B0604020202020204" pitchFamily="34" charset="0"/>
            </a:endParaRPr>
          </a:p>
          <a:p>
            <a:pPr marL="0" lvl="0" indent="0" algn="just">
              <a:spcBef>
                <a:spcPts val="0"/>
              </a:spcBef>
              <a:buClrTx/>
              <a:buSzTx/>
              <a:buNone/>
            </a:pPr>
            <a:endParaRPr lang="en-US" sz="2000" b="1" dirty="0">
              <a:solidFill>
                <a:srgbClr val="202124"/>
              </a:solidFill>
              <a:latin typeface="arial" panose="020B0604020202020204" pitchFamily="34" charset="0"/>
            </a:endParaRPr>
          </a:p>
          <a:p>
            <a:pPr marL="0" lvl="0" indent="0" algn="just">
              <a:spcBef>
                <a:spcPts val="0"/>
              </a:spcBef>
              <a:buClrTx/>
              <a:buSzTx/>
              <a:buNone/>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600"/>
              </a:spcBef>
              <a:spcAft>
                <a:spcPts val="0"/>
              </a:spcAft>
              <a:buClr>
                <a:srgbClr val="F3A447"/>
              </a:buClr>
              <a:buSzPct val="85000"/>
              <a:buFont typeface="Wingdings 2"/>
              <a:buNone/>
              <a:tabLst/>
              <a:defRPr/>
            </a:pPr>
            <a:r>
              <a:rPr kumimoji="0" lang="en-US" sz="1800" b="0" i="0" u="none" strike="noStrike" kern="1200" cap="none" spc="0" normalizeH="0" baseline="0" noProof="0" dirty="0">
                <a:ln>
                  <a:noFill/>
                </a:ln>
                <a:solidFill>
                  <a:sysClr val="window" lastClr="FFFFFF"/>
                </a:solidFill>
                <a:effectLst/>
                <a:uLnTx/>
                <a:uFillTx/>
                <a:latin typeface="Constantia"/>
                <a:ea typeface="+mn-ea"/>
                <a:cs typeface="+mn-cs"/>
              </a:rPr>
              <a:t> </a:t>
            </a:r>
          </a:p>
        </p:txBody>
      </p:sp>
      <p:graphicFrame>
        <p:nvGraphicFramePr>
          <p:cNvPr id="4" name="Table 3"/>
          <p:cNvGraphicFramePr>
            <a:graphicFrameLocks noGrp="1"/>
          </p:cNvGraphicFramePr>
          <p:nvPr>
            <p:extLst>
              <p:ext uri="{D42A27DB-BD31-4B8C-83A1-F6EECF244321}">
                <p14:modId xmlns:p14="http://schemas.microsoft.com/office/powerpoint/2010/main" val="1962610095"/>
              </p:ext>
            </p:extLst>
          </p:nvPr>
        </p:nvGraphicFramePr>
        <p:xfrm>
          <a:off x="1037771" y="3156138"/>
          <a:ext cx="10116457" cy="2804160"/>
        </p:xfrm>
        <a:graphic>
          <a:graphicData uri="http://schemas.openxmlformats.org/drawingml/2006/table">
            <a:tbl>
              <a:tblPr firstRow="1" firstCol="1" bandRow="1"/>
              <a:tblGrid>
                <a:gridCol w="10116457">
                  <a:extLst>
                    <a:ext uri="{9D8B030D-6E8A-4147-A177-3AD203B41FA5}">
                      <a16:colId xmlns:a16="http://schemas.microsoft.com/office/drawing/2014/main" val="3149947261"/>
                    </a:ext>
                  </a:extLst>
                </a:gridCol>
              </a:tblGrid>
              <a:tr h="247993">
                <a:tc>
                  <a:txBody>
                    <a:bodyPr/>
                    <a:lstStyle/>
                    <a:p>
                      <a:pPr marL="0" marR="0" algn="just">
                        <a:lnSpc>
                          <a:spcPct val="115000"/>
                        </a:lnSpc>
                        <a:spcBef>
                          <a:spcPts val="0"/>
                        </a:spcBef>
                        <a:spcAft>
                          <a:spcPts val="0"/>
                        </a:spcAft>
                      </a:pPr>
                      <a:r>
                        <a:rPr lang="en-US" sz="2000" b="1" dirty="0">
                          <a:effectLst/>
                          <a:latin typeface="Arial" panose="020B0604020202020204" pitchFamily="34" charset="0"/>
                          <a:ea typeface="Calibri" panose="020F0502020204030204" pitchFamily="34" charset="0"/>
                          <a:cs typeface="Arial" panose="020B0604020202020204" pitchFamily="34" charset="0"/>
                        </a:rPr>
                        <a:t>Documents required for IPD reimbursement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4379210"/>
                  </a:ext>
                </a:extLst>
              </a:tr>
              <a:tr h="247993">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2000" dirty="0" err="1">
                          <a:effectLst/>
                          <a:latin typeface="Arial" panose="020B0604020202020204" pitchFamily="34" charset="0"/>
                          <a:ea typeface="Calibri" panose="020F0502020204030204" pitchFamily="34" charset="0"/>
                          <a:cs typeface="Arial" panose="020B0604020202020204" pitchFamily="34" charset="0"/>
                        </a:rPr>
                        <a:t>i</a:t>
                      </a:r>
                      <a:r>
                        <a:rPr lang="en-US" sz="2000" dirty="0">
                          <a:effectLst/>
                          <a:latin typeface="Arial" panose="020B0604020202020204" pitchFamily="34" charset="0"/>
                          <a:ea typeface="Calibri" panose="020F0502020204030204" pitchFamily="34" charset="0"/>
                          <a:cs typeface="Arial" panose="020B0604020202020204" pitchFamily="34" charset="0"/>
                        </a:rPr>
                        <a:t>. Dully completed</a:t>
                      </a:r>
                      <a:r>
                        <a:rPr lang="en-US" sz="2000" baseline="0" dirty="0">
                          <a:effectLst/>
                          <a:latin typeface="Arial" panose="020B0604020202020204" pitchFamily="34" charset="0"/>
                          <a:ea typeface="Calibri" panose="020F0502020204030204" pitchFamily="34" charset="0"/>
                          <a:cs typeface="Arial" panose="020B0604020202020204" pitchFamily="34" charset="0"/>
                        </a:rPr>
                        <a:t> I</a:t>
                      </a:r>
                      <a:r>
                        <a:rPr lang="en-US" sz="2000" dirty="0">
                          <a:effectLst/>
                          <a:latin typeface="Arial" panose="020B0604020202020204" pitchFamily="34" charset="0"/>
                          <a:ea typeface="Calibri" panose="020F0502020204030204" pitchFamily="34" charset="0"/>
                          <a:cs typeface="Arial" panose="020B0604020202020204" pitchFamily="34" charset="0"/>
                        </a:rPr>
                        <a:t>PD Claim form ( </a:t>
                      </a:r>
                      <a:r>
                        <a:rPr lang="en-US" sz="2000" dirty="0">
                          <a:solidFill>
                            <a:srgbClr val="C00000"/>
                          </a:solidFill>
                          <a:effectLst/>
                          <a:latin typeface="Arial" panose="020B0604020202020204" pitchFamily="34" charset="0"/>
                          <a:ea typeface="Calibri" panose="020F0502020204030204" pitchFamily="34" charset="0"/>
                          <a:cs typeface="Arial" panose="020B0604020202020204" pitchFamily="34" charset="0"/>
                        </a:rPr>
                        <a:t>Can be downloaded from BU Website</a:t>
                      </a:r>
                      <a:r>
                        <a:rPr lang="en-US" sz="20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588754"/>
                  </a:ext>
                </a:extLst>
              </a:tr>
              <a:tr h="247993">
                <a:tc>
                  <a:txBody>
                    <a:bodyPr/>
                    <a:lstStyle/>
                    <a:p>
                      <a:pPr marL="0" marR="0" algn="just">
                        <a:lnSpc>
                          <a:spcPct val="115000"/>
                        </a:lnSpc>
                        <a:spcBef>
                          <a:spcPts val="0"/>
                        </a:spcBef>
                        <a:spcAft>
                          <a:spcPts val="0"/>
                        </a:spcAft>
                      </a:pPr>
                      <a:r>
                        <a:rPr lang="en-US" sz="2000" kern="1200" dirty="0">
                          <a:solidFill>
                            <a:srgbClr val="000000"/>
                          </a:solidFill>
                          <a:effectLst/>
                          <a:latin typeface="Arial" panose="020B0604020202020204" pitchFamily="34" charset="0"/>
                          <a:ea typeface="+mn-ea"/>
                          <a:cs typeface="Arial" panose="020B0604020202020204" pitchFamily="34" charset="0"/>
                        </a:rPr>
                        <a:t>ii.</a:t>
                      </a:r>
                      <a:r>
                        <a:rPr lang="en-US" sz="2000" kern="1200" baseline="0" dirty="0">
                          <a:solidFill>
                            <a:srgbClr val="000000"/>
                          </a:solidFill>
                          <a:effectLst/>
                          <a:latin typeface="Arial" panose="020B0604020202020204" pitchFamily="34" charset="0"/>
                          <a:ea typeface="+mn-ea"/>
                          <a:cs typeface="Arial" panose="020B0604020202020204" pitchFamily="34" charset="0"/>
                        </a:rPr>
                        <a:t> </a:t>
                      </a:r>
                      <a:r>
                        <a:rPr lang="en-US" sz="2000" kern="1200" dirty="0">
                          <a:solidFill>
                            <a:srgbClr val="000000"/>
                          </a:solidFill>
                          <a:effectLst/>
                          <a:latin typeface="Arial" panose="020B0604020202020204" pitchFamily="34" charset="0"/>
                          <a:ea typeface="+mn-ea"/>
                          <a:cs typeface="Arial" panose="020B0604020202020204" pitchFamily="34" charset="0"/>
                        </a:rPr>
                        <a:t>Doctor prescriptions of tests / medicines</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kern="1200" dirty="0">
                          <a:solidFill>
                            <a:srgbClr val="000000"/>
                          </a:solidFill>
                          <a:effectLst/>
                          <a:latin typeface="Arial" panose="020B0604020202020204" pitchFamily="34" charset="0"/>
                          <a:ea typeface="+mn-ea"/>
                          <a:cs typeface="Arial" panose="020B0604020202020204" pitchFamily="34" charset="0"/>
                        </a:rPr>
                        <a:t>on letter head</a:t>
                      </a:r>
                      <a:r>
                        <a:rPr lang="en-US" sz="2000" kern="1200" baseline="0" dirty="0">
                          <a:solidFill>
                            <a:srgbClr val="000000"/>
                          </a:solidFill>
                          <a:effectLst/>
                          <a:latin typeface="Arial" panose="020B0604020202020204" pitchFamily="34" charset="0"/>
                          <a:ea typeface="+mn-ea"/>
                          <a:cs typeface="Arial" panose="020B0604020202020204" pitchFamily="34" charset="0"/>
                        </a:rPr>
                        <a:t>.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1018763"/>
                  </a:ext>
                </a:extLst>
              </a:tr>
              <a:tr h="743978">
                <a:tc>
                  <a:txBody>
                    <a:bodyPr/>
                    <a:lstStyle/>
                    <a:p>
                      <a:pPr marL="0" marR="0" algn="just">
                        <a:lnSpc>
                          <a:spcPct val="115000"/>
                        </a:lnSpc>
                        <a:spcBef>
                          <a:spcPts val="0"/>
                        </a:spcBef>
                        <a:spcAft>
                          <a:spcPts val="0"/>
                        </a:spcAft>
                      </a:pPr>
                      <a:r>
                        <a:rPr lang="en-US" sz="2000" kern="1200" dirty="0">
                          <a:solidFill>
                            <a:srgbClr val="000000"/>
                          </a:solidFill>
                          <a:effectLst/>
                          <a:latin typeface="Arial" panose="020B0604020202020204" pitchFamily="34" charset="0"/>
                          <a:ea typeface="+mn-ea"/>
                          <a:cs typeface="Arial" panose="020B0604020202020204" pitchFamily="34" charset="0"/>
                        </a:rPr>
                        <a:t>iii. Medical reports related to the disease i.e. X-ray, ultrasound, birth certificate (</a:t>
                      </a:r>
                      <a:r>
                        <a:rPr lang="en-US" sz="2000" b="1" u="sng" kern="1200" dirty="0">
                          <a:solidFill>
                            <a:srgbClr val="000000"/>
                          </a:solidFill>
                          <a:effectLst/>
                          <a:latin typeface="Arial" panose="020B0604020202020204" pitchFamily="34" charset="0"/>
                          <a:ea typeface="+mn-ea"/>
                          <a:cs typeface="Arial" panose="020B0604020202020204" pitchFamily="34" charset="0"/>
                        </a:rPr>
                        <a:t>must in Maternity case</a:t>
                      </a:r>
                      <a:r>
                        <a:rPr lang="en-US" sz="2000" kern="1200" dirty="0">
                          <a:solidFill>
                            <a:srgbClr val="000000"/>
                          </a:solidFill>
                          <a:effectLst/>
                          <a:latin typeface="Arial" panose="020B0604020202020204" pitchFamily="34" charset="0"/>
                          <a:ea typeface="+mn-ea"/>
                          <a:cs typeface="Arial" panose="020B0604020202020204" pitchFamily="34" charset="0"/>
                        </a:rPr>
                        <a:t>), etc. with supporting prescriptions before and after 30 days of admission</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549045"/>
                  </a:ext>
                </a:extLst>
              </a:tr>
              <a:tr h="495985">
                <a:tc>
                  <a:txBody>
                    <a:bodyPr/>
                    <a:lstStyle/>
                    <a:p>
                      <a:pPr marL="0" marR="0" algn="just">
                        <a:lnSpc>
                          <a:spcPct val="115000"/>
                        </a:lnSpc>
                        <a:spcBef>
                          <a:spcPts val="0"/>
                        </a:spcBef>
                        <a:spcAft>
                          <a:spcPts val="10"/>
                        </a:spcAft>
                      </a:pPr>
                      <a:r>
                        <a:rPr lang="en-US" sz="2000" kern="1200" dirty="0">
                          <a:solidFill>
                            <a:srgbClr val="000000"/>
                          </a:solidFill>
                          <a:effectLst/>
                          <a:latin typeface="Arial" panose="020B0604020202020204" pitchFamily="34" charset="0"/>
                          <a:ea typeface="+mn-ea"/>
                          <a:cs typeface="Arial" panose="020B0604020202020204" pitchFamily="34" charset="0"/>
                        </a:rPr>
                        <a:t>iii. Itemized hospital bill with breakup of expenses (photocopy and duplicate</a:t>
                      </a:r>
                      <a:r>
                        <a:rPr lang="en-US" sz="2000" kern="1200" baseline="0" dirty="0">
                          <a:solidFill>
                            <a:srgbClr val="000000"/>
                          </a:solidFill>
                          <a:effectLst/>
                          <a:latin typeface="Arial" panose="020B0604020202020204" pitchFamily="34" charset="0"/>
                          <a:ea typeface="+mn-ea"/>
                          <a:cs typeface="Arial" panose="020B0604020202020204" pitchFamily="34" charset="0"/>
                        </a:rPr>
                        <a:t> bill is </a:t>
                      </a:r>
                      <a:r>
                        <a:rPr lang="en-US" sz="2000" kern="1200" dirty="0">
                          <a:solidFill>
                            <a:srgbClr val="000000"/>
                          </a:solidFill>
                          <a:effectLst/>
                          <a:latin typeface="Arial" panose="020B0604020202020204" pitchFamily="34" charset="0"/>
                          <a:ea typeface="+mn-ea"/>
                          <a:cs typeface="Arial" panose="020B0604020202020204" pitchFamily="34" charset="0"/>
                        </a:rPr>
                        <a:t>not acceptable) / Detail breakup of amount required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9427106"/>
                  </a:ext>
                </a:extLst>
              </a:tr>
            </a:tbl>
          </a:graphicData>
        </a:graphic>
      </p:graphicFrame>
      <p:sp>
        <p:nvSpPr>
          <p:cNvPr id="3" name="Slide Number Placeholder 2"/>
          <p:cNvSpPr>
            <a:spLocks noGrp="1"/>
          </p:cNvSpPr>
          <p:nvPr>
            <p:ph type="sldNum" sz="quarter" idx="12"/>
          </p:nvPr>
        </p:nvSpPr>
        <p:spPr/>
        <p:txBody>
          <a:bodyPr/>
          <a:lstStyle/>
          <a:p>
            <a:fld id="{5D720ED7-FDD9-4A44-AE97-CBB62F2E2D24}" type="slidenum">
              <a:rPr lang="en-US" smtClean="0"/>
              <a:pPr/>
              <a:t>24</a:t>
            </a:fld>
            <a:endParaRPr lang="en-US"/>
          </a:p>
        </p:txBody>
      </p:sp>
    </p:spTree>
    <p:extLst>
      <p:ext uri="{BB962C8B-B14F-4D97-AF65-F5344CB8AC3E}">
        <p14:creationId xmlns:p14="http://schemas.microsoft.com/office/powerpoint/2010/main" val="10929617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normAutofit fontScale="90000"/>
          </a:bodyPr>
          <a:lstStyle/>
          <a:p>
            <a:pPr algn="ctr">
              <a:lnSpc>
                <a:spcPct val="120000"/>
              </a:lnSpc>
            </a:pPr>
            <a:r>
              <a:rPr lang="en-US" b="1" u="sng" dirty="0">
                <a:solidFill>
                  <a:srgbClr val="C00000"/>
                </a:solidFill>
                <a:latin typeface="Arial" panose="020B0604020202020204" pitchFamily="34" charset="0"/>
                <a:ea typeface="Calibri" panose="020F0502020204030204" pitchFamily="34" charset="0"/>
                <a:cs typeface="Arial" panose="020B0604020202020204" pitchFamily="34" charset="0"/>
              </a:rPr>
              <a:t>PLEASE NOTE </a:t>
            </a:r>
          </a:p>
        </p:txBody>
      </p:sp>
      <p:sp>
        <p:nvSpPr>
          <p:cNvPr id="8" name="Content Placeholder 2"/>
          <p:cNvSpPr txBox="1">
            <a:spLocks/>
          </p:cNvSpPr>
          <p:nvPr/>
        </p:nvSpPr>
        <p:spPr>
          <a:xfrm>
            <a:off x="609600" y="972457"/>
            <a:ext cx="11016343" cy="5471886"/>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lvl="0" indent="0" algn="just">
              <a:lnSpc>
                <a:spcPct val="150000"/>
              </a:lnSpc>
              <a:spcBef>
                <a:spcPts val="0"/>
              </a:spcBef>
              <a:buClrTx/>
              <a:buSzTx/>
              <a:buNone/>
            </a:pPr>
            <a:r>
              <a:rPr lang="en-US" sz="1800" dirty="0">
                <a:solidFill>
                  <a:sysClr val="window" lastClr="FFFFFF"/>
                </a:solidFill>
                <a:latin typeface="Constantia"/>
              </a:rPr>
              <a:t>Please </a:t>
            </a:r>
            <a:endParaRPr kumimoji="0" lang="en-US" sz="1800" b="0" i="0" u="none" strike="noStrike" kern="1200" cap="none" spc="0" normalizeH="0" baseline="0" noProof="0" dirty="0">
              <a:ln>
                <a:noFill/>
              </a:ln>
              <a:solidFill>
                <a:srgbClr val="FF0000"/>
              </a:solidFill>
              <a:effectLst/>
              <a:uLnTx/>
              <a:uFillTx/>
              <a:latin typeface="Constantia"/>
              <a:ea typeface="+mn-ea"/>
              <a:cs typeface="+mn-cs"/>
            </a:endParaRPr>
          </a:p>
        </p:txBody>
      </p:sp>
      <p:sp>
        <p:nvSpPr>
          <p:cNvPr id="3" name="Rectangle 2"/>
          <p:cNvSpPr/>
          <p:nvPr/>
        </p:nvSpPr>
        <p:spPr>
          <a:xfrm>
            <a:off x="556420" y="870871"/>
            <a:ext cx="11122702" cy="6001643"/>
          </a:xfrm>
          <a:prstGeom prst="rect">
            <a:avLst/>
          </a:prstGeom>
        </p:spPr>
        <p:txBody>
          <a:bodyPr wrap="square">
            <a:spAutoFit/>
          </a:bodyPr>
          <a:lstStyle/>
          <a:p>
            <a:pPr marL="342900" indent="-342900" algn="just">
              <a:lnSpc>
                <a:spcPct val="120000"/>
              </a:lnSpc>
              <a:spcBef>
                <a:spcPts val="0"/>
              </a:spcBef>
              <a:buFont typeface="Arial" panose="020B0604020202020204" pitchFamily="34" charset="0"/>
              <a:buChar char="•"/>
            </a:pPr>
            <a:r>
              <a:rPr lang="en-US" sz="2000" b="1" u="sng" dirty="0">
                <a:latin typeface="Arial" panose="020B0604020202020204" pitchFamily="34" charset="0"/>
                <a:cs typeface="Arial" panose="020B0604020202020204" pitchFamily="34" charset="0"/>
              </a:rPr>
              <a:t>PRE &amp; POST HOSPITALIZATION EXPENSES </a:t>
            </a:r>
          </a:p>
          <a:p>
            <a:pPr marL="347663" algn="just">
              <a:lnSpc>
                <a:spcPct val="120000"/>
              </a:lnSpc>
              <a:spcBef>
                <a:spcPts val="0"/>
              </a:spcBef>
            </a:pPr>
            <a:r>
              <a:rPr lang="en-US" sz="2000" dirty="0" smtClean="0">
                <a:latin typeface="Arial" panose="020B0604020202020204" pitchFamily="34" charset="0"/>
                <a:cs typeface="Arial" panose="020B0604020202020204" pitchFamily="34" charset="0"/>
              </a:rPr>
              <a:t>Expenses </a:t>
            </a:r>
            <a:r>
              <a:rPr lang="en-US" sz="2000" dirty="0">
                <a:latin typeface="Arial" panose="020B0604020202020204" pitchFamily="34" charset="0"/>
                <a:cs typeface="Arial" panose="020B0604020202020204" pitchFamily="34" charset="0"/>
              </a:rPr>
              <a:t>incurred on consultations, reports and medicines </a:t>
            </a:r>
            <a:r>
              <a:rPr lang="en-US" sz="2000" b="1" u="sng" dirty="0">
                <a:solidFill>
                  <a:srgbClr val="FF0000"/>
                </a:solidFill>
                <a:latin typeface="Arial" panose="020B0604020202020204" pitchFamily="34" charset="0"/>
                <a:cs typeface="Arial" panose="020B0604020202020204" pitchFamily="34" charset="0"/>
              </a:rPr>
              <a:t>BEFORE and AFTER </a:t>
            </a:r>
            <a:r>
              <a:rPr lang="en-US" sz="2000" dirty="0">
                <a:latin typeface="Arial" panose="020B0604020202020204" pitchFamily="34" charset="0"/>
                <a:cs typeface="Arial" panose="020B0604020202020204" pitchFamily="34" charset="0"/>
              </a:rPr>
              <a:t>30 days of discharge from hospital (panel &amp; Non Panel) can be reimbursed from balance IPD Limit  subject to availability. Employee can check balance IPD limit through jubilee mobile app</a:t>
            </a:r>
            <a:r>
              <a:rPr lang="en-US" sz="2000" dirty="0" smtClean="0">
                <a:latin typeface="Arial" panose="020B0604020202020204" pitchFamily="34" charset="0"/>
                <a:cs typeface="Arial" panose="020B0604020202020204" pitchFamily="34" charset="0"/>
              </a:rPr>
              <a:t>.</a:t>
            </a:r>
          </a:p>
          <a:p>
            <a:pPr marL="347663" algn="just">
              <a:lnSpc>
                <a:spcPct val="120000"/>
              </a:lnSpc>
              <a:spcBef>
                <a:spcPts val="0"/>
              </a:spcBef>
            </a:pPr>
            <a:endParaRPr lang="en-US" sz="2000" dirty="0">
              <a:latin typeface="Arial" panose="020B0604020202020204" pitchFamily="34" charset="0"/>
              <a:cs typeface="Arial" panose="020B0604020202020204" pitchFamily="34" charset="0"/>
            </a:endParaRPr>
          </a:p>
          <a:p>
            <a:pPr marL="342900" indent="-342900" algn="just">
              <a:lnSpc>
                <a:spcPct val="120000"/>
              </a:lnSpc>
              <a:spcBef>
                <a:spcPts val="0"/>
              </a:spcBef>
              <a:buFont typeface="Arial" panose="020B0604020202020204" pitchFamily="34" charset="0"/>
              <a:buChar char="•"/>
            </a:pPr>
            <a:r>
              <a:rPr lang="en-US" sz="2000" b="1" u="sng" dirty="0" smtClean="0">
                <a:latin typeface="Arial" panose="020B0604020202020204" pitchFamily="34" charset="0"/>
                <a:cs typeface="Arial" panose="020B0604020202020204" pitchFamily="34" charset="0"/>
              </a:rPr>
              <a:t>PRE </a:t>
            </a:r>
            <a:r>
              <a:rPr lang="en-US" sz="2000" b="1" u="sng" dirty="0">
                <a:latin typeface="Arial" panose="020B0604020202020204" pitchFamily="34" charset="0"/>
                <a:cs typeface="Arial" panose="020B0604020202020204" pitchFamily="34" charset="0"/>
              </a:rPr>
              <a:t>&amp; POST NATAL EXPENSES</a:t>
            </a:r>
          </a:p>
          <a:p>
            <a:pPr marL="290513" algn="just">
              <a:lnSpc>
                <a:spcPct val="120000"/>
              </a:lnSpc>
            </a:pPr>
            <a:r>
              <a:rPr lang="en-US" sz="2000" dirty="0">
                <a:latin typeface="Arial" panose="020B0604020202020204" pitchFamily="34" charset="0"/>
                <a:cs typeface="Arial" panose="020B0604020202020204" pitchFamily="34" charset="0"/>
              </a:rPr>
              <a:t>Pre- and post-natal expenses would mean costs pertaining to ultrasound, regular checkups, doctor's consultation fee, medicines and so on of maternity cases covered from the start of pregnancy period. </a:t>
            </a:r>
            <a:r>
              <a:rPr lang="en-US" sz="2000" b="1" u="sng" dirty="0">
                <a:solidFill>
                  <a:srgbClr val="FF0000"/>
                </a:solidFill>
                <a:latin typeface="Arial" panose="020B0604020202020204" pitchFamily="34" charset="0"/>
                <a:cs typeface="Arial" panose="020B0604020202020204" pitchFamily="34" charset="0"/>
              </a:rPr>
              <a:t>Moreover, in case of medical expenses on new born baby, immediately ask panel hospital to generate e mail for new born baby treatment approval from JGI</a:t>
            </a:r>
            <a:r>
              <a:rPr lang="en-US" sz="2000" dirty="0" smtClean="0">
                <a:latin typeface="Arial" panose="020B0604020202020204" pitchFamily="34" charset="0"/>
                <a:cs typeface="Arial" panose="020B0604020202020204" pitchFamily="34" charset="0"/>
              </a:rPr>
              <a:t>.</a:t>
            </a:r>
          </a:p>
          <a:p>
            <a:pPr algn="just">
              <a:lnSpc>
                <a:spcPct val="120000"/>
              </a:lnSpc>
            </a:pPr>
            <a:endParaRPr lang="en-US" sz="2000" dirty="0">
              <a:latin typeface="Arial" panose="020B0604020202020204" pitchFamily="34" charset="0"/>
              <a:cs typeface="Arial" panose="020B0604020202020204" pitchFamily="34" charset="0"/>
            </a:endParaRPr>
          </a:p>
          <a:p>
            <a:pPr marL="342900" indent="-342900" algn="just">
              <a:lnSpc>
                <a:spcPct val="120000"/>
              </a:lnSpc>
              <a:buFont typeface="Arial" panose="020B0604020202020204" pitchFamily="34" charset="0"/>
              <a:buChar char="•"/>
            </a:pPr>
            <a:r>
              <a:rPr lang="en-US" sz="2000" dirty="0" smtClean="0">
                <a:latin typeface="Arial" panose="020B0604020202020204" pitchFamily="34" charset="0"/>
                <a:cs typeface="Arial" panose="020B0604020202020204" pitchFamily="34" charset="0"/>
              </a:rPr>
              <a:t>Lower Staff is advised to avoid medical treatment from expensive hospitals i.e. </a:t>
            </a:r>
            <a:r>
              <a:rPr lang="en-US" sz="2000" dirty="0" err="1" smtClean="0">
                <a:latin typeface="Arial" panose="020B0604020202020204" pitchFamily="34" charset="0"/>
                <a:cs typeface="Arial" panose="020B0604020202020204" pitchFamily="34" charset="0"/>
              </a:rPr>
              <a:t>Shifa</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International, </a:t>
            </a:r>
            <a:r>
              <a:rPr lang="en-US" sz="2000" dirty="0" err="1" smtClean="0">
                <a:latin typeface="Arial" panose="020B0604020202020204" pitchFamily="34" charset="0"/>
                <a:cs typeface="Arial" panose="020B0604020202020204" pitchFamily="34" charset="0"/>
              </a:rPr>
              <a:t>Maroof</a:t>
            </a:r>
            <a:r>
              <a:rPr lang="en-US" sz="2000" dirty="0" smtClean="0">
                <a:latin typeface="Arial" panose="020B0604020202020204" pitchFamily="34" charset="0"/>
                <a:cs typeface="Arial" panose="020B0604020202020204" pitchFamily="34" charset="0"/>
              </a:rPr>
              <a:t> Hospital </a:t>
            </a:r>
            <a:r>
              <a:rPr lang="en-US" sz="2000" dirty="0" err="1" smtClean="0">
                <a:latin typeface="Arial" panose="020B0604020202020204" pitchFamily="34" charset="0"/>
                <a:cs typeface="Arial" panose="020B0604020202020204" pitchFamily="34" charset="0"/>
              </a:rPr>
              <a:t>etc</a:t>
            </a:r>
            <a:r>
              <a:rPr lang="en-US" sz="2000" dirty="0" smtClean="0">
                <a:latin typeface="Arial" panose="020B0604020202020204" pitchFamily="34" charset="0"/>
                <a:cs typeface="Arial" panose="020B0604020202020204" pitchFamily="34" charset="0"/>
              </a:rPr>
              <a:t> </a:t>
            </a:r>
          </a:p>
          <a:p>
            <a:pPr algn="just">
              <a:lnSpc>
                <a:spcPct val="120000"/>
              </a:lnSpc>
            </a:pPr>
            <a:endParaRPr lang="en-US" sz="2000" dirty="0">
              <a:latin typeface="Arial" panose="020B0604020202020204" pitchFamily="34" charset="0"/>
              <a:cs typeface="Arial" panose="020B0604020202020204" pitchFamily="34" charset="0"/>
            </a:endParaRPr>
          </a:p>
          <a:p>
            <a:pPr algn="just">
              <a:lnSpc>
                <a:spcPct val="120000"/>
              </a:lnSpc>
            </a:pPr>
            <a:r>
              <a:rPr lang="en-US" sz="2000" b="1" dirty="0">
                <a:solidFill>
                  <a:srgbClr val="7030A0"/>
                </a:solidFill>
                <a:latin typeface="Arial" panose="020B0604020202020204" pitchFamily="34" charset="0"/>
                <a:ea typeface="Calibri" panose="020F0502020204030204" pitchFamily="34" charset="0"/>
                <a:cs typeface="Arial" panose="020B0604020202020204" pitchFamily="34" charset="0"/>
              </a:rPr>
              <a:t>Required Documents = IPD Form + Hospital Discharge Summary + All doctors prescriptions + proper Original consultation / medicine bills. </a:t>
            </a:r>
            <a:endParaRPr lang="en-US" sz="20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D720ED7-FDD9-4A44-AE97-CBB62F2E2D24}" type="slidenum">
              <a:rPr lang="en-US" smtClean="0"/>
              <a:pPr/>
              <a:t>25</a:t>
            </a:fld>
            <a:endParaRPr lang="en-US"/>
          </a:p>
        </p:txBody>
      </p:sp>
    </p:spTree>
    <p:extLst>
      <p:ext uri="{BB962C8B-B14F-4D97-AF65-F5344CB8AC3E}">
        <p14:creationId xmlns:p14="http://schemas.microsoft.com/office/powerpoint/2010/main" val="31576637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Specialized Investigation </a:t>
            </a:r>
          </a:p>
        </p:txBody>
      </p:sp>
      <p:sp>
        <p:nvSpPr>
          <p:cNvPr id="4" name="Rectangle 3"/>
          <p:cNvSpPr/>
          <p:nvPr/>
        </p:nvSpPr>
        <p:spPr>
          <a:xfrm>
            <a:off x="493486" y="852714"/>
            <a:ext cx="11277600" cy="5632311"/>
          </a:xfrm>
          <a:prstGeom prst="rect">
            <a:avLst/>
          </a:prstGeom>
        </p:spPr>
        <p:txBody>
          <a:bodyPr wrap="square">
            <a:spAutoFit/>
          </a:bodyPr>
          <a:lstStyle/>
          <a:p>
            <a:pPr algn="just"/>
            <a:r>
              <a:rPr lang="en-US" sz="2000" dirty="0">
                <a:latin typeface="Arial" panose="020B0604020202020204" pitchFamily="34" charset="0"/>
                <a:cs typeface="Arial" panose="020B0604020202020204" pitchFamily="34" charset="0"/>
              </a:rPr>
              <a:t>This includes benefits to cover cost incurred on specialized investigations from </a:t>
            </a:r>
            <a:r>
              <a:rPr lang="en-US" sz="2000" b="1" u="sng" dirty="0">
                <a:latin typeface="Arial" panose="020B0604020202020204" pitchFamily="34" charset="0"/>
                <a:cs typeface="Arial" panose="020B0604020202020204" pitchFamily="34" charset="0"/>
              </a:rPr>
              <a:t>IPD entitlement</a:t>
            </a:r>
            <a:r>
              <a:rPr lang="en-US" sz="2000" dirty="0">
                <a:latin typeface="Arial" panose="020B0604020202020204" pitchFamily="34" charset="0"/>
                <a:cs typeface="Arial" panose="020B0604020202020204" pitchFamily="34" charset="0"/>
              </a:rPr>
              <a:t> on recommendation of a specialist only, which does not require hospitalization </a:t>
            </a:r>
            <a:r>
              <a:rPr lang="en-US" sz="2000" b="1" dirty="0">
                <a:latin typeface="Arial" panose="020B0604020202020204" pitchFamily="34" charset="0"/>
                <a:cs typeface="Arial" panose="020B0604020202020204" pitchFamily="34" charset="0"/>
              </a:rPr>
              <a:t>for 24 Hours </a:t>
            </a:r>
          </a:p>
          <a:p>
            <a:r>
              <a:rPr lang="en-US" sz="2000" b="1" u="sng" dirty="0">
                <a:latin typeface="Arial" panose="020B0604020202020204" pitchFamily="34" charset="0"/>
                <a:cs typeface="Arial" panose="020B0604020202020204" pitchFamily="34" charset="0"/>
              </a:rPr>
              <a:t>Scopes </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Gastroscopy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Endoscopy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Bronchoscopy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Colonoscopy </a:t>
            </a:r>
          </a:p>
          <a:p>
            <a:r>
              <a:rPr lang="en-US" sz="2000" b="1" u="sng" dirty="0">
                <a:latin typeface="Arial" panose="020B0604020202020204" pitchFamily="34" charset="0"/>
                <a:cs typeface="Arial" panose="020B0604020202020204" pitchFamily="34" charset="0"/>
              </a:rPr>
              <a:t>Scans </a:t>
            </a:r>
            <a:endParaRPr lang="en-US" sz="2000" dirty="0">
              <a:latin typeface="Arial" panose="020B0604020202020204" pitchFamily="34" charset="0"/>
              <a:cs typeface="Arial" panose="020B0604020202020204" pitchFamily="34" charset="0"/>
            </a:endParaRPr>
          </a:p>
          <a:p>
            <a:pPr lvl="0"/>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MRI </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MRA &amp; MRV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CT scan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Thyroid scan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Renal scan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Thallium scan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PET scan</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Bone scan (only for cancer pts)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Barium Meal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Barium Swallow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Barium Enema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26</a:t>
            </a:fld>
            <a:endParaRPr lang="en-US"/>
          </a:p>
        </p:txBody>
      </p:sp>
      <p:sp>
        <p:nvSpPr>
          <p:cNvPr id="5" name="Rectangle 4"/>
          <p:cNvSpPr/>
          <p:nvPr/>
        </p:nvSpPr>
        <p:spPr>
          <a:xfrm>
            <a:off x="10566400" y="5921829"/>
            <a:ext cx="1103086" cy="43452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Continue</a:t>
            </a:r>
          </a:p>
        </p:txBody>
      </p:sp>
    </p:spTree>
    <p:extLst>
      <p:ext uri="{BB962C8B-B14F-4D97-AF65-F5344CB8AC3E}">
        <p14:creationId xmlns:p14="http://schemas.microsoft.com/office/powerpoint/2010/main" val="17046268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Specialized Investigation </a:t>
            </a:r>
          </a:p>
        </p:txBody>
      </p:sp>
      <p:sp>
        <p:nvSpPr>
          <p:cNvPr id="4" name="Rectangle 3"/>
          <p:cNvSpPr/>
          <p:nvPr/>
        </p:nvSpPr>
        <p:spPr>
          <a:xfrm>
            <a:off x="493486" y="852714"/>
            <a:ext cx="11277600" cy="5786199"/>
          </a:xfrm>
          <a:prstGeom prst="rect">
            <a:avLst/>
          </a:prstGeom>
        </p:spPr>
        <p:txBody>
          <a:bodyPr wrap="square">
            <a:spAutoFit/>
          </a:bodyPr>
          <a:lstStyle/>
          <a:p>
            <a:r>
              <a:rPr lang="en-US" sz="2000" b="1" u="sng" dirty="0" smtClean="0">
                <a:latin typeface="Arial" panose="020B0604020202020204" pitchFamily="34" charset="0"/>
                <a:cs typeface="Arial" panose="020B0604020202020204" pitchFamily="34" charset="0"/>
              </a:rPr>
              <a:t>Conduction </a:t>
            </a:r>
            <a:r>
              <a:rPr lang="en-US" sz="2000" b="1" u="sng" dirty="0">
                <a:latin typeface="Arial" panose="020B0604020202020204" pitchFamily="34" charset="0"/>
                <a:cs typeface="Arial" panose="020B0604020202020204" pitchFamily="34" charset="0"/>
              </a:rPr>
              <a:t>Studies </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NCS/EMG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EEG </a:t>
            </a:r>
          </a:p>
          <a:p>
            <a:r>
              <a:rPr lang="en-US" sz="2000" b="1" u="sng" dirty="0">
                <a:latin typeface="Arial" panose="020B0604020202020204" pitchFamily="34" charset="0"/>
                <a:cs typeface="Arial" panose="020B0604020202020204" pitchFamily="34" charset="0"/>
              </a:rPr>
              <a:t>Graphic Studies </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Coronary Angiography </a:t>
            </a:r>
          </a:p>
          <a:p>
            <a:r>
              <a:rPr lang="en-US" sz="2000" dirty="0">
                <a:latin typeface="Arial" panose="020B0604020202020204" pitchFamily="34" charset="0"/>
                <a:cs typeface="Arial" panose="020B0604020202020204" pitchFamily="34" charset="0"/>
                <a:sym typeface="Symbol" panose="05050102010706020507" pitchFamily="18" charset="2"/>
              </a:rPr>
              <a:t></a:t>
            </a:r>
            <a:r>
              <a:rPr lang="en-US" sz="2000" dirty="0">
                <a:latin typeface="Arial" panose="020B0604020202020204" pitchFamily="34" charset="0"/>
                <a:cs typeface="Arial" panose="020B0604020202020204" pitchFamily="34" charset="0"/>
              </a:rPr>
              <a:t> Mammography </a:t>
            </a:r>
          </a:p>
          <a:p>
            <a:r>
              <a:rPr lang="en-US" sz="2000" b="1" u="sng" dirty="0" smtClean="0">
                <a:latin typeface="Arial" panose="020B0604020202020204" pitchFamily="34" charset="0"/>
                <a:cs typeface="Arial" panose="020B0604020202020204" pitchFamily="34" charset="0"/>
              </a:rPr>
              <a:t>ETT / Echo/ EEG / EMG</a:t>
            </a:r>
          </a:p>
          <a:p>
            <a:r>
              <a:rPr lang="en-US" sz="2000" b="1" u="sng" dirty="0" smtClean="0">
                <a:latin typeface="Arial" panose="020B0604020202020204" pitchFamily="34" charset="0"/>
                <a:cs typeface="Arial" panose="020B0604020202020204" pitchFamily="34" charset="0"/>
              </a:rPr>
              <a:t>PCR</a:t>
            </a:r>
          </a:p>
          <a:p>
            <a:r>
              <a:rPr lang="en-US" sz="2000" b="1" u="sng" dirty="0" smtClean="0">
                <a:latin typeface="Arial" panose="020B0604020202020204" pitchFamily="34" charset="0"/>
                <a:cs typeface="Arial" panose="020B0604020202020204" pitchFamily="34" charset="0"/>
              </a:rPr>
              <a:t>ERCP ( Endoscopic retrograde </a:t>
            </a:r>
            <a:r>
              <a:rPr lang="en-US" sz="2000" b="1" u="sng" dirty="0" err="1" smtClean="0">
                <a:latin typeface="Arial" panose="020B0604020202020204" pitchFamily="34" charset="0"/>
                <a:cs typeface="Arial" panose="020B0604020202020204" pitchFamily="34" charset="0"/>
              </a:rPr>
              <a:t>cholangio</a:t>
            </a:r>
            <a:r>
              <a:rPr lang="en-US" sz="2000" b="1" u="sng" dirty="0" smtClean="0">
                <a:latin typeface="Arial" panose="020B0604020202020204" pitchFamily="34" charset="0"/>
                <a:cs typeface="Arial" panose="020B0604020202020204" pitchFamily="34" charset="0"/>
              </a:rPr>
              <a:t> – </a:t>
            </a:r>
            <a:r>
              <a:rPr lang="en-US" sz="2000" b="1" u="sng" dirty="0" err="1" smtClean="0">
                <a:latin typeface="Arial" panose="020B0604020202020204" pitchFamily="34" charset="0"/>
                <a:cs typeface="Arial" panose="020B0604020202020204" pitchFamily="34" charset="0"/>
              </a:rPr>
              <a:t>pancreatography</a:t>
            </a:r>
            <a:r>
              <a:rPr lang="en-US" sz="2000" b="1" u="sng" dirty="0" smtClean="0">
                <a:latin typeface="Arial" panose="020B0604020202020204" pitchFamily="34" charset="0"/>
                <a:cs typeface="Arial" panose="020B0604020202020204" pitchFamily="34" charset="0"/>
              </a:rPr>
              <a:t>)  </a:t>
            </a:r>
          </a:p>
          <a:p>
            <a:r>
              <a:rPr lang="en-US" sz="2000" b="1" u="sng" dirty="0" smtClean="0">
                <a:latin typeface="Arial" panose="020B0604020202020204" pitchFamily="34" charset="0"/>
                <a:cs typeface="Arial" panose="020B0604020202020204" pitchFamily="34" charset="0"/>
              </a:rPr>
              <a:t>Nuclear Scans </a:t>
            </a:r>
            <a:endParaRPr lang="en-US" sz="2000" dirty="0">
              <a:latin typeface="Arial" panose="020B0604020202020204" pitchFamily="34" charset="0"/>
              <a:cs typeface="Arial" panose="020B0604020202020204" pitchFamily="34" charset="0"/>
            </a:endParaRPr>
          </a:p>
          <a:p>
            <a:r>
              <a:rPr lang="en-US" sz="2000" b="1" u="sng" dirty="0" err="1">
                <a:latin typeface="Arial" panose="020B0604020202020204" pitchFamily="34" charset="0"/>
                <a:cs typeface="Arial" panose="020B0604020202020204" pitchFamily="34" charset="0"/>
              </a:rPr>
              <a:t>Holter</a:t>
            </a:r>
            <a:r>
              <a:rPr lang="en-US" sz="2000" b="1" u="sng" dirty="0">
                <a:latin typeface="Arial" panose="020B0604020202020204" pitchFamily="34" charset="0"/>
                <a:cs typeface="Arial" panose="020B0604020202020204" pitchFamily="34" charset="0"/>
              </a:rPr>
              <a:t> Monitoring </a:t>
            </a:r>
            <a:r>
              <a:rPr lang="en-US" sz="2000" b="1" u="sng" dirty="0">
                <a:latin typeface="Arial" panose="020B0604020202020204" pitchFamily="34" charset="0"/>
                <a:cs typeface="Arial" panose="020B0604020202020204" pitchFamily="34" charset="0"/>
                <a:sym typeface="Symbol" panose="05050102010706020507" pitchFamily="18" charset="2"/>
              </a:rPr>
              <a:t></a:t>
            </a:r>
            <a:endParaRPr lang="en-US" sz="2000" dirty="0">
              <a:latin typeface="Arial" panose="020B0604020202020204" pitchFamily="34" charset="0"/>
              <a:cs typeface="Arial" panose="020B0604020202020204" pitchFamily="34" charset="0"/>
            </a:endParaRPr>
          </a:p>
          <a:p>
            <a:r>
              <a:rPr lang="en-US" sz="2000" b="1" u="sng" dirty="0">
                <a:latin typeface="Arial" panose="020B0604020202020204" pitchFamily="34" charset="0"/>
                <a:cs typeface="Arial" panose="020B0604020202020204" pitchFamily="34" charset="0"/>
              </a:rPr>
              <a:t>Echo/Stress Echo </a:t>
            </a:r>
            <a:endParaRPr lang="en-US" sz="2000" dirty="0">
              <a:latin typeface="Arial" panose="020B0604020202020204" pitchFamily="34" charset="0"/>
              <a:cs typeface="Arial" panose="020B0604020202020204" pitchFamily="34" charset="0"/>
            </a:endParaRPr>
          </a:p>
          <a:p>
            <a:r>
              <a:rPr lang="en-US" sz="2000" b="1" u="sng" dirty="0">
                <a:latin typeface="Arial" panose="020B0604020202020204" pitchFamily="34" charset="0"/>
                <a:cs typeface="Arial" panose="020B0604020202020204" pitchFamily="34" charset="0"/>
              </a:rPr>
              <a:t>All types of Biopsies </a:t>
            </a:r>
            <a:endParaRPr lang="en-US" sz="2000" dirty="0">
              <a:latin typeface="Arial" panose="020B0604020202020204" pitchFamily="34" charset="0"/>
              <a:cs typeface="Arial" panose="020B0604020202020204" pitchFamily="34" charset="0"/>
            </a:endParaRPr>
          </a:p>
          <a:p>
            <a:r>
              <a:rPr lang="en-US" sz="2000" b="1" u="sng" dirty="0">
                <a:latin typeface="Arial" panose="020B0604020202020204" pitchFamily="34" charset="0"/>
                <a:cs typeface="Arial" panose="020B0604020202020204" pitchFamily="34" charset="0"/>
              </a:rPr>
              <a:t>OCT </a:t>
            </a:r>
            <a:endParaRPr lang="en-US" sz="2000" dirty="0">
              <a:latin typeface="Arial" panose="020B0604020202020204" pitchFamily="34" charset="0"/>
              <a:cs typeface="Arial" panose="020B0604020202020204" pitchFamily="34" charset="0"/>
            </a:endParaRPr>
          </a:p>
          <a:p>
            <a:r>
              <a:rPr lang="en-US" sz="2000" b="1" u="sng" dirty="0" smtClean="0">
                <a:latin typeface="Arial" panose="020B0604020202020204" pitchFamily="34" charset="0"/>
                <a:cs typeface="Arial" panose="020B0604020202020204" pitchFamily="34" charset="0"/>
              </a:rPr>
              <a:t>FFA</a:t>
            </a:r>
          </a:p>
          <a:p>
            <a:r>
              <a:rPr lang="en-US" sz="2000" b="1" u="sng" dirty="0" smtClean="0">
                <a:latin typeface="Arial" panose="020B0604020202020204" pitchFamily="34" charset="0"/>
                <a:cs typeface="Arial" panose="020B0604020202020204" pitchFamily="34" charset="0"/>
              </a:rPr>
              <a:t>COVID -19 test </a:t>
            </a:r>
          </a:p>
          <a:p>
            <a:endParaRPr lang="en-US" sz="2000" dirty="0">
              <a:latin typeface="Arial" panose="020B0604020202020204" pitchFamily="34" charset="0"/>
              <a:cs typeface="Arial" panose="020B0604020202020204" pitchFamily="34" charset="0"/>
            </a:endParaRPr>
          </a:p>
          <a:p>
            <a:pPr algn="just">
              <a:lnSpc>
                <a:spcPct val="150000"/>
              </a:lnSpc>
            </a:pPr>
            <a:r>
              <a:rPr lang="en-US" sz="2000" b="1" dirty="0" smtClean="0">
                <a:solidFill>
                  <a:srgbClr val="7030A0"/>
                </a:solidFill>
                <a:latin typeface="Arial" panose="020B0604020202020204" pitchFamily="34" charset="0"/>
                <a:ea typeface="Calibri" panose="020F0502020204030204" pitchFamily="34" charset="0"/>
                <a:cs typeface="Arial" panose="020B0604020202020204" pitchFamily="34" charset="0"/>
              </a:rPr>
              <a:t>Required </a:t>
            </a:r>
            <a:r>
              <a:rPr lang="en-US" sz="2000" b="1" dirty="0">
                <a:solidFill>
                  <a:srgbClr val="7030A0"/>
                </a:solidFill>
                <a:latin typeface="Arial" panose="020B0604020202020204" pitchFamily="34" charset="0"/>
                <a:ea typeface="Calibri" panose="020F0502020204030204" pitchFamily="34" charset="0"/>
                <a:cs typeface="Arial" panose="020B0604020202020204" pitchFamily="34" charset="0"/>
              </a:rPr>
              <a:t>Documents = IPD Form + Doctor prescriptions+ Report + original receipts </a:t>
            </a:r>
            <a:endParaRPr lang="en-US" sz="2000" dirty="0">
              <a:solidFill>
                <a:srgbClr val="FF0000"/>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27</a:t>
            </a:fld>
            <a:endParaRPr lang="en-US"/>
          </a:p>
        </p:txBody>
      </p:sp>
    </p:spTree>
    <p:extLst>
      <p:ext uri="{BB962C8B-B14F-4D97-AF65-F5344CB8AC3E}">
        <p14:creationId xmlns:p14="http://schemas.microsoft.com/office/powerpoint/2010/main" val="10793294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Daycare Surgery Expenses </a:t>
            </a:r>
          </a:p>
        </p:txBody>
      </p:sp>
      <p:sp>
        <p:nvSpPr>
          <p:cNvPr id="4" name="Rectangle 3"/>
          <p:cNvSpPr/>
          <p:nvPr/>
        </p:nvSpPr>
        <p:spPr>
          <a:xfrm>
            <a:off x="493486" y="852714"/>
            <a:ext cx="11277600" cy="5428987"/>
          </a:xfrm>
          <a:prstGeom prst="rect">
            <a:avLst/>
          </a:prstGeom>
        </p:spPr>
        <p:txBody>
          <a:bodyPr wrap="square">
            <a:spAutoFit/>
          </a:bodyPr>
          <a:lstStyle/>
          <a:p>
            <a:pPr algn="just"/>
            <a:r>
              <a:rPr lang="en-US" sz="2200" dirty="0">
                <a:latin typeface="Arial" panose="020B0604020202020204" pitchFamily="34" charset="0"/>
                <a:cs typeface="Arial" panose="020B0604020202020204" pitchFamily="34" charset="0"/>
              </a:rPr>
              <a:t>Charges incurred for surgical operations without an overnight stay in a panel / non panel hospitals shall be covered from IPD (In-Patient) limit:</a:t>
            </a:r>
          </a:p>
          <a:p>
            <a:pPr algn="just"/>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 </a:t>
            </a:r>
          </a:p>
          <a:p>
            <a:pPr marL="342900" marR="0" lvl="0" indent="-342900">
              <a:lnSpc>
                <a:spcPct val="107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Painful/infected In grown toe nail (IGTN) </a:t>
            </a:r>
          </a:p>
          <a:p>
            <a:pPr marL="342900" marR="0" lvl="0" indent="-342900">
              <a:lnSpc>
                <a:spcPct val="107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Infected cases (Abscess/cyst) Incision / drainage </a:t>
            </a:r>
          </a:p>
          <a:p>
            <a:pPr marL="342900" marR="0" lvl="0" indent="-342900">
              <a:lnSpc>
                <a:spcPct val="107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Painful Lipoma (Cosmetic removal is not covered) </a:t>
            </a:r>
          </a:p>
          <a:p>
            <a:pPr marL="342900" marR="0" lvl="0" indent="-342900">
              <a:lnSpc>
                <a:spcPct val="107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Painful Planter warts </a:t>
            </a:r>
          </a:p>
          <a:p>
            <a:pPr marL="342900" marR="0" lvl="0" indent="-342900">
              <a:lnSpc>
                <a:spcPct val="107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Carpel Tunnel Syndrome Surgery/ daycare orthopedic procedures such as POP Back slabs</a:t>
            </a:r>
          </a:p>
          <a:p>
            <a:pPr marL="342900" marR="0" lvl="0" indent="-342900">
              <a:lnSpc>
                <a:spcPct val="107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Cubital Tunnel Syndrome Surgery </a:t>
            </a:r>
          </a:p>
          <a:p>
            <a:pPr marL="342900" marR="0" lvl="0" indent="-342900">
              <a:lnSpc>
                <a:spcPct val="107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Cataract Surgery (Cost of IOL shall be covered up to maximum amount of </a:t>
            </a:r>
            <a:r>
              <a:rPr lang="en-US" sz="2200" dirty="0" smtClean="0">
                <a:latin typeface="Arial" panose="020B0604020202020204" pitchFamily="34" charset="0"/>
                <a:ea typeface="Calibri" panose="020F0502020204030204" pitchFamily="34" charset="0"/>
                <a:cs typeface="Arial" panose="020B0604020202020204" pitchFamily="34" charset="0"/>
              </a:rPr>
              <a:t>Rs.40,000</a:t>
            </a:r>
            <a:r>
              <a:rPr lang="en-US" sz="2200" dirty="0">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Injection </a:t>
            </a:r>
            <a:r>
              <a:rPr lang="en-US" sz="2200" dirty="0" err="1">
                <a:latin typeface="Arial" panose="020B0604020202020204" pitchFamily="34" charset="0"/>
                <a:ea typeface="Calibri" panose="020F0502020204030204" pitchFamily="34" charset="0"/>
                <a:cs typeface="Arial" panose="020B0604020202020204" pitchFamily="34" charset="0"/>
              </a:rPr>
              <a:t>Lucentis</a:t>
            </a:r>
            <a:r>
              <a:rPr lang="en-US" sz="2200" dirty="0">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Arial" panose="020B0604020202020204" pitchFamily="34" charset="0"/>
              </a:rPr>
              <a:t>All medically necessary eye procedures under LA, e.g. </a:t>
            </a:r>
            <a:r>
              <a:rPr lang="en-US" sz="2200" dirty="0" err="1">
                <a:latin typeface="Arial" panose="020B0604020202020204" pitchFamily="34" charset="0"/>
                <a:ea typeface="Calibri" panose="020F0502020204030204" pitchFamily="34" charset="0"/>
                <a:cs typeface="Arial" panose="020B0604020202020204" pitchFamily="34" charset="0"/>
              </a:rPr>
              <a:t>Pterygium</a:t>
            </a:r>
            <a:r>
              <a:rPr lang="en-US" sz="2200" dirty="0">
                <a:latin typeface="Arial" panose="020B0604020202020204" pitchFamily="34" charset="0"/>
                <a:ea typeface="Calibri" panose="020F0502020204030204" pitchFamily="34" charset="0"/>
                <a:cs typeface="Arial" panose="020B0604020202020204" pitchFamily="34" charset="0"/>
              </a:rPr>
              <a:t> (blurring vision), Nasolacrimal duct blockage, </a:t>
            </a:r>
          </a:p>
          <a:p>
            <a:pPr marL="342900" marR="0" lvl="0" indent="-342900">
              <a:lnSpc>
                <a:spcPct val="107000"/>
              </a:lnSpc>
              <a:spcBef>
                <a:spcPts val="0"/>
              </a:spcBef>
              <a:spcAft>
                <a:spcPts val="0"/>
              </a:spcAft>
              <a:buFont typeface="Symbol" panose="05050102010706020507" pitchFamily="18" charset="2"/>
              <a:buChar char=""/>
            </a:pPr>
            <a:r>
              <a:rPr lang="en-US" sz="2200" dirty="0" err="1" smtClean="0">
                <a:latin typeface="Arial" panose="020B0604020202020204" pitchFamily="34" charset="0"/>
                <a:ea typeface="Calibri" panose="020F0502020204030204" pitchFamily="34" charset="0"/>
                <a:cs typeface="Arial" panose="020B0604020202020204" pitchFamily="34" charset="0"/>
              </a:rPr>
              <a:t>Chalazion</a:t>
            </a:r>
            <a:r>
              <a:rPr lang="en-US" sz="2200" dirty="0" smtClean="0">
                <a:latin typeface="Arial" panose="020B0604020202020204" pitchFamily="34" charset="0"/>
                <a:ea typeface="Calibri" panose="020F0502020204030204" pitchFamily="34" charset="0"/>
                <a:cs typeface="Arial" panose="020B0604020202020204" pitchFamily="34" charset="0"/>
              </a:rPr>
              <a:t>, </a:t>
            </a:r>
            <a:r>
              <a:rPr lang="en-US" sz="2200" dirty="0">
                <a:latin typeface="Arial" panose="020B0604020202020204" pitchFamily="34" charset="0"/>
                <a:ea typeface="Calibri" panose="020F0502020204030204" pitchFamily="34" charset="0"/>
                <a:cs typeface="Arial" panose="020B0604020202020204" pitchFamily="34" charset="0"/>
              </a:rPr>
              <a:t>painful internal, external </a:t>
            </a:r>
            <a:r>
              <a:rPr lang="en-US" sz="2200" dirty="0" err="1">
                <a:latin typeface="Arial" panose="020B0604020202020204" pitchFamily="34" charset="0"/>
                <a:ea typeface="Calibri" panose="020F0502020204030204" pitchFamily="34" charset="0"/>
                <a:cs typeface="Arial" panose="020B0604020202020204" pitchFamily="34" charset="0"/>
              </a:rPr>
              <a:t>hordeolum</a:t>
            </a:r>
            <a:r>
              <a:rPr lang="en-US" sz="2200" dirty="0">
                <a:latin typeface="Arial" panose="020B0604020202020204" pitchFamily="34" charset="0"/>
                <a:ea typeface="Calibri" panose="020F0502020204030204" pitchFamily="34" charset="0"/>
                <a:cs typeface="Arial" panose="020B0604020202020204" pitchFamily="34" charset="0"/>
              </a:rPr>
              <a:t> etc.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28</a:t>
            </a:fld>
            <a:endParaRPr lang="en-US"/>
          </a:p>
        </p:txBody>
      </p:sp>
      <p:sp>
        <p:nvSpPr>
          <p:cNvPr id="5" name="Rectangle 4"/>
          <p:cNvSpPr/>
          <p:nvPr/>
        </p:nvSpPr>
        <p:spPr>
          <a:xfrm>
            <a:off x="10566400" y="5921829"/>
            <a:ext cx="1103086" cy="43452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Continue</a:t>
            </a:r>
          </a:p>
        </p:txBody>
      </p:sp>
    </p:spTree>
    <p:extLst>
      <p:ext uri="{BB962C8B-B14F-4D97-AF65-F5344CB8AC3E}">
        <p14:creationId xmlns:p14="http://schemas.microsoft.com/office/powerpoint/2010/main" val="38028101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Daycare Surgery Expenses </a:t>
            </a:r>
          </a:p>
        </p:txBody>
      </p:sp>
      <p:sp>
        <p:nvSpPr>
          <p:cNvPr id="4" name="Rectangle 3"/>
          <p:cNvSpPr/>
          <p:nvPr/>
        </p:nvSpPr>
        <p:spPr>
          <a:xfrm>
            <a:off x="457200" y="994882"/>
            <a:ext cx="11277600" cy="5361468"/>
          </a:xfrm>
          <a:prstGeom prst="rect">
            <a:avLst/>
          </a:prstGeom>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Arial" panose="020B0604020202020204" pitchFamily="34" charset="0"/>
              </a:rPr>
              <a:t>Any eye disorder leading towards vision impairment e.g. retinal detachment, </a:t>
            </a:r>
            <a:r>
              <a:rPr lang="en-US" sz="2000" dirty="0" err="1">
                <a:latin typeface="Arial" panose="020B0604020202020204" pitchFamily="34" charset="0"/>
                <a:ea typeface="Calibri" panose="020F0502020204030204" pitchFamily="34" charset="0"/>
                <a:cs typeface="Arial" panose="020B0604020202020204" pitchFamily="34" charset="0"/>
              </a:rPr>
              <a:t>Periretinal</a:t>
            </a:r>
            <a:r>
              <a:rPr lang="en-US" sz="2000" dirty="0">
                <a:latin typeface="Arial" panose="020B0604020202020204" pitchFamily="34" charset="0"/>
                <a:ea typeface="Calibri" panose="020F0502020204030204" pitchFamily="34" charset="0"/>
                <a:cs typeface="Arial" panose="020B0604020202020204" pitchFamily="34" charset="0"/>
              </a:rPr>
              <a:t> membrane ,</a:t>
            </a:r>
            <a:r>
              <a:rPr lang="en-US" sz="2000" dirty="0" err="1">
                <a:latin typeface="Arial" panose="020B0604020202020204" pitchFamily="34" charset="0"/>
                <a:ea typeface="Calibri" panose="020F0502020204030204" pitchFamily="34" charset="0"/>
                <a:cs typeface="Arial" panose="020B0604020202020204" pitchFamily="34" charset="0"/>
              </a:rPr>
              <a:t>Keratoconus</a:t>
            </a:r>
            <a:r>
              <a:rPr lang="en-US" sz="2000" dirty="0">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Arial" panose="020B0604020202020204" pitchFamily="34" charset="0"/>
              </a:rPr>
              <a:t>Painful Sebaceous Cyst </a:t>
            </a:r>
          </a:p>
          <a:p>
            <a:pPr marL="342900" marR="0" lvl="0" indent="-342900">
              <a:lnSpc>
                <a:spcPct val="107000"/>
              </a:lnSpc>
              <a:spcBef>
                <a:spcPts val="0"/>
              </a:spcBef>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Arial" panose="020B0604020202020204" pitchFamily="34" charset="0"/>
              </a:rPr>
              <a:t>USG guided Abscess drainage/Biopsy </a:t>
            </a:r>
          </a:p>
          <a:p>
            <a:pPr marL="342900" marR="0" lvl="0" indent="-342900">
              <a:lnSpc>
                <a:spcPct val="107000"/>
              </a:lnSpc>
              <a:spcBef>
                <a:spcPts val="0"/>
              </a:spcBef>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Arial" panose="020B0604020202020204" pitchFamily="34" charset="0"/>
              </a:rPr>
              <a:t>Painful Ganglion </a:t>
            </a:r>
          </a:p>
          <a:p>
            <a:pPr marL="342900" marR="0" lvl="0" indent="-342900">
              <a:lnSpc>
                <a:spcPct val="107000"/>
              </a:lnSpc>
              <a:spcBef>
                <a:spcPts val="0"/>
              </a:spcBef>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Arial" panose="020B0604020202020204" pitchFamily="34" charset="0"/>
              </a:rPr>
              <a:t>Endoscopic Ultrasound procedure </a:t>
            </a:r>
          </a:p>
          <a:p>
            <a:pPr marL="342900" marR="0" lvl="0" indent="-342900">
              <a:lnSpc>
                <a:spcPct val="107000"/>
              </a:lnSpc>
              <a:spcBef>
                <a:spcPts val="0"/>
              </a:spcBef>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Arial" panose="020B0604020202020204" pitchFamily="34" charset="0"/>
              </a:rPr>
              <a:t>Dialysis </a:t>
            </a:r>
          </a:p>
          <a:p>
            <a:pPr marL="342900" marR="0" lvl="0" indent="-342900">
              <a:lnSpc>
                <a:spcPct val="107000"/>
              </a:lnSpc>
              <a:spcBef>
                <a:spcPts val="0"/>
              </a:spcBef>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Arial" panose="020B0604020202020204" pitchFamily="34" charset="0"/>
              </a:rPr>
              <a:t>RFA Procedure ( Radio Frequency Ablation , for abnormal electrical conductivity of Heart) </a:t>
            </a:r>
          </a:p>
          <a:p>
            <a:pPr marL="342900" marR="0" lvl="0" indent="-342900">
              <a:lnSpc>
                <a:spcPct val="107000"/>
              </a:lnSpc>
              <a:spcBef>
                <a:spcPts val="0"/>
              </a:spcBef>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Arial" panose="020B0604020202020204" pitchFamily="34" charset="0"/>
              </a:rPr>
              <a:t>Lithotripsy (for Kidney Stones) </a:t>
            </a:r>
          </a:p>
          <a:p>
            <a:pPr marL="342900" marR="0" lvl="0" indent="-342900">
              <a:lnSpc>
                <a:spcPct val="107000"/>
              </a:lnSpc>
              <a:spcBef>
                <a:spcPts val="0"/>
              </a:spcBef>
              <a:spcAft>
                <a:spcPts val="0"/>
              </a:spcAft>
              <a:buFont typeface="Symbol" panose="05050102010706020507" pitchFamily="18" charset="2"/>
              <a:buChar char=""/>
            </a:pPr>
            <a:r>
              <a:rPr lang="en-US" sz="2000" dirty="0" smtClean="0">
                <a:latin typeface="Arial" panose="020B0604020202020204" pitchFamily="34" charset="0"/>
                <a:ea typeface="Calibri" panose="020F0502020204030204" pitchFamily="34" charset="0"/>
                <a:cs typeface="Arial" panose="020B0604020202020204" pitchFamily="34" charset="0"/>
              </a:rPr>
              <a:t>Chemotherapy</a:t>
            </a:r>
          </a:p>
          <a:p>
            <a:pPr marL="342900" marR="0" lvl="0" indent="-342900">
              <a:lnSpc>
                <a:spcPct val="107000"/>
              </a:lnSpc>
              <a:spcBef>
                <a:spcPts val="0"/>
              </a:spcBef>
              <a:spcAft>
                <a:spcPts val="0"/>
              </a:spcAft>
              <a:buFont typeface="Symbol" panose="05050102010706020507" pitchFamily="18" charset="2"/>
              <a:buChar char=""/>
            </a:pPr>
            <a:r>
              <a:rPr lang="en-US" sz="2000" dirty="0" smtClean="0">
                <a:latin typeface="Arial" panose="020B0604020202020204" pitchFamily="34" charset="0"/>
                <a:ea typeface="Calibri" panose="020F0502020204030204" pitchFamily="34" charset="0"/>
                <a:cs typeface="Arial" panose="020B0604020202020204" pitchFamily="34" charset="0"/>
              </a:rPr>
              <a:t>Radiotherapy </a:t>
            </a:r>
          </a:p>
          <a:p>
            <a:pPr marL="342900" marR="0" lvl="0" indent="-342900">
              <a:lnSpc>
                <a:spcPct val="107000"/>
              </a:lnSpc>
              <a:spcBef>
                <a:spcPts val="0"/>
              </a:spcBef>
              <a:spcAft>
                <a:spcPts val="0"/>
              </a:spcAft>
              <a:buFont typeface="Symbol" panose="05050102010706020507" pitchFamily="18" charset="2"/>
              <a:buChar char=""/>
            </a:pPr>
            <a:r>
              <a:rPr lang="en-US" sz="2000" dirty="0" smtClean="0">
                <a:latin typeface="Arial" panose="020B0604020202020204" pitchFamily="34" charset="0"/>
                <a:cs typeface="Arial" panose="020B0604020202020204" pitchFamily="34" charset="0"/>
              </a:rPr>
              <a:t>ENT</a:t>
            </a:r>
            <a:r>
              <a:rPr lang="en-US" sz="2000" dirty="0">
                <a:latin typeface="Arial" panose="020B0604020202020204" pitchFamily="34" charset="0"/>
                <a:cs typeface="Arial" panose="020B0604020202020204" pitchFamily="34" charset="0"/>
              </a:rPr>
              <a:t>: Operation of the </a:t>
            </a:r>
            <a:r>
              <a:rPr lang="en-US" sz="2000" dirty="0" smtClean="0">
                <a:latin typeface="Arial" panose="020B0604020202020204" pitchFamily="34" charset="0"/>
                <a:cs typeface="Arial" panose="020B0604020202020204" pitchFamily="34" charset="0"/>
              </a:rPr>
              <a:t>ear</a:t>
            </a:r>
          </a:p>
          <a:p>
            <a:pPr marL="342900" marR="0" lvl="0" indent="-342900">
              <a:lnSpc>
                <a:spcPct val="107000"/>
              </a:lnSpc>
              <a:spcBef>
                <a:spcPts val="0"/>
              </a:spcBef>
              <a:spcAft>
                <a:spcPts val="0"/>
              </a:spcAft>
              <a:buFont typeface="Symbol" panose="05050102010706020507" pitchFamily="18" charset="2"/>
              <a:buChar char=""/>
            </a:pPr>
            <a:r>
              <a:rPr lang="en-US" sz="2000" dirty="0" smtClean="0">
                <a:latin typeface="Arial" panose="020B0604020202020204" pitchFamily="34" charset="0"/>
                <a:cs typeface="Arial" panose="020B0604020202020204" pitchFamily="34" charset="0"/>
              </a:rPr>
              <a:t>ENT</a:t>
            </a:r>
            <a:r>
              <a:rPr lang="en-US" sz="2000" dirty="0">
                <a:latin typeface="Arial" panose="020B0604020202020204" pitchFamily="34" charset="0"/>
                <a:cs typeface="Arial" panose="020B0604020202020204" pitchFamily="34" charset="0"/>
              </a:rPr>
              <a:t>: Procedures on the nose &amp; the nasal </a:t>
            </a:r>
            <a:r>
              <a:rPr lang="en-US" sz="2000" dirty="0" smtClean="0">
                <a:latin typeface="Arial" panose="020B0604020202020204" pitchFamily="34" charset="0"/>
                <a:cs typeface="Arial" panose="020B0604020202020204" pitchFamily="34" charset="0"/>
              </a:rPr>
              <a:t>sinuses</a:t>
            </a:r>
          </a:p>
          <a:p>
            <a:pPr marL="342900" marR="0" lvl="0" indent="-342900">
              <a:lnSpc>
                <a:spcPct val="107000"/>
              </a:lnSpc>
              <a:spcBef>
                <a:spcPts val="0"/>
              </a:spcBef>
              <a:spcAft>
                <a:spcPts val="0"/>
              </a:spcAft>
              <a:buFont typeface="Symbol" panose="05050102010706020507" pitchFamily="18" charset="2"/>
              <a:buChar char=""/>
            </a:pPr>
            <a:r>
              <a:rPr lang="en-US" sz="2000" dirty="0" smtClean="0">
                <a:latin typeface="Arial" panose="020B0604020202020204" pitchFamily="34" charset="0"/>
                <a:cs typeface="Arial" panose="020B0604020202020204" pitchFamily="34" charset="0"/>
              </a:rPr>
              <a:t>ENT</a:t>
            </a:r>
            <a:r>
              <a:rPr lang="en-US" sz="2000" dirty="0">
                <a:latin typeface="Arial" panose="020B0604020202020204" pitchFamily="34" charset="0"/>
                <a:cs typeface="Arial" panose="020B0604020202020204" pitchFamily="34" charset="0"/>
              </a:rPr>
              <a:t>: Procedures on the tonsils &amp; </a:t>
            </a:r>
            <a:r>
              <a:rPr lang="en-US" sz="2000" dirty="0" smtClean="0">
                <a:latin typeface="Arial" panose="020B0604020202020204" pitchFamily="34" charset="0"/>
                <a:cs typeface="Arial" panose="020B0604020202020204" pitchFamily="34" charset="0"/>
              </a:rPr>
              <a:t>adenoids</a:t>
            </a:r>
          </a:p>
          <a:p>
            <a:pPr marL="342900" marR="0" lvl="0" indent="-342900">
              <a:lnSpc>
                <a:spcPct val="107000"/>
              </a:lnSpc>
              <a:spcBef>
                <a:spcPts val="0"/>
              </a:spcBef>
              <a:spcAft>
                <a:spcPts val="0"/>
              </a:spcAft>
              <a:buFont typeface="Symbol" panose="05050102010706020507" pitchFamily="18" charset="2"/>
              <a:buChar char=""/>
            </a:pPr>
            <a:r>
              <a:rPr lang="en-US" sz="2000" dirty="0" smtClean="0">
                <a:latin typeface="Arial" panose="020B0604020202020204" pitchFamily="34" charset="0"/>
                <a:cs typeface="Arial" panose="020B0604020202020204" pitchFamily="34" charset="0"/>
              </a:rPr>
              <a:t>Ophthalmology</a:t>
            </a:r>
            <a:r>
              <a:rPr lang="en-US" sz="2000" dirty="0">
                <a:latin typeface="Arial" panose="020B0604020202020204" pitchFamily="34" charset="0"/>
                <a:cs typeface="Arial" panose="020B0604020202020204" pitchFamily="34" charset="0"/>
              </a:rPr>
              <a:t>: Procedures on the </a:t>
            </a:r>
            <a:r>
              <a:rPr lang="en-US" sz="2000" dirty="0" smtClean="0">
                <a:latin typeface="Arial" panose="020B0604020202020204" pitchFamily="34" charset="0"/>
                <a:cs typeface="Arial" panose="020B0604020202020204" pitchFamily="34" charset="0"/>
              </a:rPr>
              <a:t>eyes</a:t>
            </a:r>
          </a:p>
          <a:p>
            <a:pPr marL="342900" marR="0" lvl="0" indent="-342900">
              <a:lnSpc>
                <a:spcPct val="107000"/>
              </a:lnSpc>
              <a:spcBef>
                <a:spcPts val="0"/>
              </a:spcBef>
              <a:spcAft>
                <a:spcPts val="0"/>
              </a:spcAft>
              <a:buFont typeface="Symbol" panose="05050102010706020507" pitchFamily="18" charset="2"/>
              <a:buChar char=""/>
            </a:pPr>
            <a:r>
              <a:rPr lang="en-US" sz="2000" dirty="0" smtClean="0">
                <a:latin typeface="Arial" panose="020B0604020202020204" pitchFamily="34" charset="0"/>
                <a:cs typeface="Arial" panose="020B0604020202020204" pitchFamily="34" charset="0"/>
              </a:rPr>
              <a:t>Procedure </a:t>
            </a:r>
            <a:r>
              <a:rPr lang="en-US" sz="2000" dirty="0">
                <a:latin typeface="Arial" panose="020B0604020202020204" pitchFamily="34" charset="0"/>
                <a:cs typeface="Arial" panose="020B0604020202020204" pitchFamily="34" charset="0"/>
              </a:rPr>
              <a:t>on the </a:t>
            </a:r>
            <a:r>
              <a:rPr lang="en-US" sz="2000" dirty="0" smtClean="0">
                <a:latin typeface="Arial" panose="020B0604020202020204" pitchFamily="34" charset="0"/>
                <a:cs typeface="Arial" panose="020B0604020202020204" pitchFamily="34" charset="0"/>
              </a:rPr>
              <a:t>tongue</a:t>
            </a:r>
            <a:endParaRPr lang="en-US" sz="2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29</a:t>
            </a:fld>
            <a:endParaRPr lang="en-US"/>
          </a:p>
        </p:txBody>
      </p:sp>
    </p:spTree>
    <p:extLst>
      <p:ext uri="{BB962C8B-B14F-4D97-AF65-F5344CB8AC3E}">
        <p14:creationId xmlns:p14="http://schemas.microsoft.com/office/powerpoint/2010/main" val="2286587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u="sng" dirty="0">
                <a:solidFill>
                  <a:srgbClr val="00B0F0"/>
                </a:solidFill>
                <a:latin typeface="Arial" panose="020B0604020202020204" pitchFamily="34" charset="0"/>
                <a:cs typeface="Arial" panose="020B0604020202020204" pitchFamily="34" charset="0"/>
              </a:rPr>
              <a:t>Flow of the Presentation </a:t>
            </a:r>
          </a:p>
        </p:txBody>
      </p:sp>
      <p:sp>
        <p:nvSpPr>
          <p:cNvPr id="3" name="Content Placeholder 2"/>
          <p:cNvSpPr>
            <a:spLocks noGrp="1"/>
          </p:cNvSpPr>
          <p:nvPr>
            <p:ph idx="1"/>
          </p:nvPr>
        </p:nvSpPr>
        <p:spPr>
          <a:xfrm>
            <a:off x="693738" y="1704521"/>
            <a:ext cx="10515600" cy="5000398"/>
          </a:xfrm>
        </p:spPr>
        <p:txBody>
          <a:bodyPr>
            <a:normAutofit fontScale="55000" lnSpcReduction="20000"/>
          </a:bodyPr>
          <a:lstStyle/>
          <a:p>
            <a:r>
              <a:rPr lang="en-US" sz="7200" dirty="0">
                <a:latin typeface="Arial" panose="020B0604020202020204" pitchFamily="34" charset="0"/>
                <a:cs typeface="Arial" panose="020B0604020202020204" pitchFamily="34" charset="0"/>
              </a:rPr>
              <a:t>Introduction </a:t>
            </a:r>
          </a:p>
          <a:p>
            <a:r>
              <a:rPr lang="en-US" sz="7200" dirty="0">
                <a:latin typeface="Arial" panose="020B0604020202020204" pitchFamily="34" charset="0"/>
                <a:cs typeface="Arial" panose="020B0604020202020204" pitchFamily="34" charset="0"/>
              </a:rPr>
              <a:t>Registration Process</a:t>
            </a:r>
          </a:p>
          <a:p>
            <a:r>
              <a:rPr lang="en-US" sz="7200" dirty="0">
                <a:latin typeface="Arial" panose="020B0604020202020204" pitchFamily="34" charset="0"/>
                <a:cs typeface="Arial" panose="020B0604020202020204" pitchFamily="34" charset="0"/>
              </a:rPr>
              <a:t>Benefit / Description Plan (Entitlement limits) </a:t>
            </a:r>
          </a:p>
          <a:p>
            <a:r>
              <a:rPr lang="en-US" sz="7200" dirty="0">
                <a:latin typeface="Arial" panose="020B0604020202020204" pitchFamily="34" charset="0"/>
                <a:cs typeface="Arial" panose="020B0604020202020204" pitchFamily="34" charset="0"/>
              </a:rPr>
              <a:t>Benefit Utilization Procedures </a:t>
            </a:r>
          </a:p>
          <a:p>
            <a:r>
              <a:rPr lang="en-US" sz="7200" dirty="0">
                <a:latin typeface="Arial" panose="020B0604020202020204" pitchFamily="34" charset="0"/>
                <a:cs typeface="Arial" panose="020B0604020202020204" pitchFamily="34" charset="0"/>
              </a:rPr>
              <a:t>OPD Medical Claims   </a:t>
            </a:r>
          </a:p>
          <a:p>
            <a:r>
              <a:rPr lang="en-US" sz="7200" dirty="0">
                <a:latin typeface="Arial" panose="020B0604020202020204" pitchFamily="34" charset="0"/>
                <a:cs typeface="Arial" panose="020B0604020202020204" pitchFamily="34" charset="0"/>
              </a:rPr>
              <a:t>IPD &amp; Maternity Medical Claims </a:t>
            </a:r>
          </a:p>
          <a:p>
            <a:r>
              <a:rPr lang="en-US" sz="7200" dirty="0">
                <a:latin typeface="Arial" panose="020B0604020202020204" pitchFamily="34" charset="0"/>
                <a:cs typeface="Arial" panose="020B0604020202020204" pitchFamily="34" charset="0"/>
              </a:rPr>
              <a:t>Value added Services (discounts center / labs)</a:t>
            </a:r>
          </a:p>
          <a:p>
            <a:r>
              <a:rPr lang="en-US" sz="7200" dirty="0">
                <a:latin typeface="Arial" panose="020B0604020202020204" pitchFamily="34" charset="0"/>
                <a:cs typeface="Arial" panose="020B0604020202020204" pitchFamily="34" charset="0"/>
              </a:rPr>
              <a:t>Exclusions </a:t>
            </a:r>
          </a:p>
          <a:p>
            <a:pPr marL="0" indent="0">
              <a:buNone/>
            </a:pPr>
            <a:endParaRPr lang="en-US" sz="7200" dirty="0">
              <a:latin typeface="Arial" panose="020B0604020202020204" pitchFamily="34" charset="0"/>
              <a:cs typeface="Arial" panose="020B0604020202020204" pitchFamily="34" charset="0"/>
            </a:endParaRPr>
          </a:p>
          <a:p>
            <a:pPr marL="0" indent="0">
              <a:buNone/>
            </a:pPr>
            <a:endParaRPr lang="en-US" sz="3600" dirty="0"/>
          </a:p>
          <a:p>
            <a:pPr marL="0" indent="0">
              <a:buNone/>
            </a:pPr>
            <a:endParaRPr lang="en-US" dirty="0"/>
          </a:p>
        </p:txBody>
      </p:sp>
      <p:sp>
        <p:nvSpPr>
          <p:cNvPr id="4" name="Slide Number Placeholder 3"/>
          <p:cNvSpPr>
            <a:spLocks noGrp="1"/>
          </p:cNvSpPr>
          <p:nvPr>
            <p:ph type="sldNum" sz="quarter" idx="12"/>
          </p:nvPr>
        </p:nvSpPr>
        <p:spPr/>
        <p:txBody>
          <a:bodyPr/>
          <a:lstStyle/>
          <a:p>
            <a:fld id="{5D720ED7-FDD9-4A44-AE97-CBB62F2E2D24}" type="slidenum">
              <a:rPr lang="en-US" smtClean="0"/>
              <a:pPr/>
              <a:t>3</a:t>
            </a:fld>
            <a:endParaRPr lang="en-US"/>
          </a:p>
        </p:txBody>
      </p:sp>
    </p:spTree>
    <p:extLst>
      <p:ext uri="{BB962C8B-B14F-4D97-AF65-F5344CB8AC3E}">
        <p14:creationId xmlns:p14="http://schemas.microsoft.com/office/powerpoint/2010/main" val="7760151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Daycare Surgery Expenses </a:t>
            </a:r>
          </a:p>
        </p:txBody>
      </p:sp>
      <p:sp>
        <p:nvSpPr>
          <p:cNvPr id="4" name="Rectangle 3"/>
          <p:cNvSpPr/>
          <p:nvPr/>
        </p:nvSpPr>
        <p:spPr>
          <a:xfrm>
            <a:off x="493486" y="852714"/>
            <a:ext cx="11277600" cy="5555367"/>
          </a:xfrm>
          <a:prstGeom prst="rect">
            <a:avLst/>
          </a:prstGeom>
        </p:spPr>
        <p:txBody>
          <a:bodyPr wrap="square">
            <a:spAutoFit/>
          </a:bodyPr>
          <a:lstStyle/>
          <a:p>
            <a:pPr marL="342900" lvl="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Procedures </a:t>
            </a:r>
            <a:r>
              <a:rPr lang="en-US" sz="2000" dirty="0">
                <a:latin typeface="Arial" panose="020B0604020202020204" pitchFamily="34" charset="0"/>
                <a:cs typeface="Arial" panose="020B0604020202020204" pitchFamily="34" charset="0"/>
              </a:rPr>
              <a:t>on the salivary glands &amp; salivary ducts</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Procedures on the mouth &amp; face.</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Trauma surgery and orthopedics </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Procedures on the breast</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Procedures on the digestive tract</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Procedures on the urinary system. </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Procedures of respiratory System</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Procedures of Heart and Blood vessels</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Accidental Cases</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Cataract Surgery</a:t>
            </a:r>
          </a:p>
          <a:p>
            <a:pPr marL="342900" lvl="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Percutaneous Coronary </a:t>
            </a:r>
            <a:r>
              <a:rPr lang="en-US" sz="2000" dirty="0" smtClean="0">
                <a:latin typeface="Arial" panose="020B0604020202020204" pitchFamily="34" charset="0"/>
                <a:cs typeface="Arial" panose="020B0604020202020204" pitchFamily="34" charset="0"/>
              </a:rPr>
              <a:t>Intervention</a:t>
            </a:r>
          </a:p>
          <a:p>
            <a:pPr lvl="0"/>
            <a:endParaRPr lang="en-US" sz="2000" dirty="0">
              <a:latin typeface="Arial" panose="020B0604020202020204" pitchFamily="34" charset="0"/>
              <a:cs typeface="Arial" panose="020B0604020202020204" pitchFamily="34" charset="0"/>
            </a:endParaRPr>
          </a:p>
          <a:p>
            <a:pPr algn="just" fontAlgn="t">
              <a:lnSpc>
                <a:spcPct val="115000"/>
              </a:lnSpc>
            </a:pPr>
            <a:r>
              <a:rPr lang="en-US" sz="2000" b="1" dirty="0">
                <a:solidFill>
                  <a:srgbClr val="7030A0"/>
                </a:solidFill>
                <a:latin typeface="Arial" panose="020B0604020202020204" pitchFamily="34" charset="0"/>
                <a:ea typeface="Calibri" panose="020F0502020204030204" pitchFamily="34" charset="0"/>
                <a:cs typeface="Arial" panose="020B0604020202020204" pitchFamily="34" charset="0"/>
              </a:rPr>
              <a:t>Documents required for IPD reimbursement  </a:t>
            </a:r>
            <a:endParaRPr lang="en-US" sz="2000" dirty="0">
              <a:solidFill>
                <a:srgbClr val="7030A0"/>
              </a:solidFill>
              <a:latin typeface="Arial" panose="020B0604020202020204" pitchFamily="34" charset="0"/>
            </a:endParaRPr>
          </a:p>
          <a:p>
            <a:pPr algn="just">
              <a:lnSpc>
                <a:spcPct val="115000"/>
              </a:lnSpc>
            </a:pPr>
            <a:r>
              <a:rPr lang="en-US" sz="2000" dirty="0" err="1">
                <a:solidFill>
                  <a:srgbClr val="000000"/>
                </a:solidFill>
                <a:latin typeface="Arial" panose="020B0604020202020204" pitchFamily="34" charset="0"/>
                <a:ea typeface="Calibri" panose="020F0502020204030204" pitchFamily="34" charset="0"/>
                <a:cs typeface="Arial" panose="020B0604020202020204" pitchFamily="34" charset="0"/>
              </a:rPr>
              <a:t>i</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Dully completed IPD Claim form ( </a:t>
            </a:r>
            <a:r>
              <a:rPr lang="en-US" sz="2000" dirty="0">
                <a:solidFill>
                  <a:srgbClr val="C00000"/>
                </a:solidFill>
                <a:latin typeface="Arial" panose="020B0604020202020204" pitchFamily="34" charset="0"/>
                <a:ea typeface="Calibri" panose="020F0502020204030204" pitchFamily="34" charset="0"/>
                <a:cs typeface="Arial" panose="020B0604020202020204" pitchFamily="34" charset="0"/>
              </a:rPr>
              <a:t>Can be downloaded from BU Website</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sz="2000" dirty="0">
              <a:latin typeface="Arial" panose="020B0604020202020204" pitchFamily="34" charset="0"/>
            </a:endParaRPr>
          </a:p>
          <a:p>
            <a:pPr algn="just" fontAlgn="t">
              <a:lnSpc>
                <a:spcPct val="115000"/>
              </a:lnSpc>
            </a:pPr>
            <a:r>
              <a:rPr lang="en-US" sz="2000" dirty="0">
                <a:solidFill>
                  <a:srgbClr val="000000"/>
                </a:solidFill>
                <a:latin typeface="Arial" panose="020B0604020202020204" pitchFamily="34" charset="0"/>
                <a:cs typeface="Arial" panose="020B0604020202020204" pitchFamily="34" charset="0"/>
              </a:rPr>
              <a:t>ii. Doctor prescriptions of tests / medicines</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2000" dirty="0">
                <a:solidFill>
                  <a:srgbClr val="000000"/>
                </a:solidFill>
                <a:latin typeface="Arial" panose="020B0604020202020204" pitchFamily="34" charset="0"/>
                <a:cs typeface="Arial" panose="020B0604020202020204" pitchFamily="34" charset="0"/>
              </a:rPr>
              <a:t>on letter head. </a:t>
            </a:r>
            <a:endParaRPr lang="en-US" sz="2000" dirty="0">
              <a:latin typeface="Arial" panose="020B0604020202020204" pitchFamily="34" charset="0"/>
            </a:endParaRPr>
          </a:p>
          <a:p>
            <a:pPr algn="just" fontAlgn="t">
              <a:lnSpc>
                <a:spcPct val="115000"/>
              </a:lnSpc>
            </a:pPr>
            <a:r>
              <a:rPr lang="en-US" sz="2000" dirty="0">
                <a:solidFill>
                  <a:srgbClr val="000000"/>
                </a:solidFill>
                <a:latin typeface="Arial" panose="020B0604020202020204" pitchFamily="34" charset="0"/>
                <a:cs typeface="Arial" panose="020B0604020202020204" pitchFamily="34" charset="0"/>
              </a:rPr>
              <a:t>iii. Medical reports related to the disease </a:t>
            </a:r>
          </a:p>
          <a:p>
            <a:pPr algn="just" fontAlgn="t">
              <a:lnSpc>
                <a:spcPct val="115000"/>
              </a:lnSpc>
            </a:pPr>
            <a:r>
              <a:rPr lang="en-US" sz="2000" dirty="0">
                <a:solidFill>
                  <a:srgbClr val="000000"/>
                </a:solidFill>
                <a:latin typeface="Arial" panose="020B0604020202020204" pitchFamily="34" charset="0"/>
                <a:cs typeface="Arial" panose="020B0604020202020204" pitchFamily="34" charset="0"/>
              </a:rPr>
              <a:t>iii. Itemized hospital bill with breakup of </a:t>
            </a:r>
            <a:r>
              <a:rPr lang="en-US" sz="2000" dirty="0" smtClean="0">
                <a:solidFill>
                  <a:srgbClr val="000000"/>
                </a:solidFill>
                <a:latin typeface="Arial" panose="020B0604020202020204" pitchFamily="34" charset="0"/>
                <a:cs typeface="Arial" panose="020B0604020202020204" pitchFamily="34" charset="0"/>
              </a:rPr>
              <a:t>expenses</a:t>
            </a:r>
            <a:endParaRPr lang="en-US" sz="2000" b="1"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30</a:t>
            </a:fld>
            <a:endParaRPr lang="en-US"/>
          </a:p>
        </p:txBody>
      </p:sp>
    </p:spTree>
    <p:extLst>
      <p:ext uri="{BB962C8B-B14F-4D97-AF65-F5344CB8AC3E}">
        <p14:creationId xmlns:p14="http://schemas.microsoft.com/office/powerpoint/2010/main" val="28812832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599607" y="754743"/>
            <a:ext cx="11398266" cy="5660572"/>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algn="just">
              <a:lnSpc>
                <a:spcPct val="150000"/>
              </a:lnSpc>
              <a:spcBef>
                <a:spcPts val="0"/>
              </a:spcBef>
              <a:buClrTx/>
              <a:buSzTx/>
            </a:pPr>
            <a:r>
              <a:rPr lang="en-US" sz="2200" dirty="0">
                <a:latin typeface="Arial" pitchFamily="34" charset="0"/>
                <a:ea typeface="Calibri" panose="020F0502020204030204" pitchFamily="34" charset="0"/>
                <a:cs typeface="Arial" pitchFamily="34" charset="0"/>
              </a:rPr>
              <a:t>When employee does not submit their medical claim within 2 months.</a:t>
            </a:r>
          </a:p>
          <a:p>
            <a:pPr algn="just">
              <a:lnSpc>
                <a:spcPct val="150000"/>
              </a:lnSpc>
              <a:spcBef>
                <a:spcPts val="0"/>
              </a:spcBef>
              <a:buClrTx/>
              <a:buSzTx/>
            </a:pPr>
            <a:r>
              <a:rPr lang="en-US" sz="2200" dirty="0">
                <a:latin typeface="Arial" pitchFamily="34" charset="0"/>
                <a:ea typeface="Calibri" panose="020F0502020204030204" pitchFamily="34" charset="0"/>
                <a:cs typeface="Arial" pitchFamily="34" charset="0"/>
              </a:rPr>
              <a:t>Missing of doctor prescriptions before and after the discharged from hospitals.</a:t>
            </a:r>
          </a:p>
          <a:p>
            <a:pPr algn="just">
              <a:lnSpc>
                <a:spcPct val="150000"/>
              </a:lnSpc>
              <a:spcBef>
                <a:spcPts val="0"/>
              </a:spcBef>
              <a:buClrTx/>
              <a:buSzTx/>
            </a:pPr>
            <a:r>
              <a:rPr lang="en-US" sz="2200" dirty="0">
                <a:latin typeface="Arial" pitchFamily="34" charset="0"/>
                <a:ea typeface="Calibri" panose="020F0502020204030204" pitchFamily="34" charset="0"/>
                <a:cs typeface="Arial" pitchFamily="34" charset="0"/>
              </a:rPr>
              <a:t>Missing of proper / itemized doctor / hospital original bill with breakup of expenses having </a:t>
            </a:r>
            <a:r>
              <a:rPr lang="en-US" sz="2200" dirty="0" err="1">
                <a:latin typeface="Arial" pitchFamily="34" charset="0"/>
                <a:ea typeface="Calibri" panose="020F0502020204030204" pitchFamily="34" charset="0"/>
                <a:cs typeface="Arial" pitchFamily="34" charset="0"/>
              </a:rPr>
              <a:t>S.No</a:t>
            </a:r>
            <a:r>
              <a:rPr lang="en-US" sz="2200" dirty="0">
                <a:latin typeface="Arial" pitchFamily="34" charset="0"/>
                <a:ea typeface="Calibri" panose="020F0502020204030204" pitchFamily="34" charset="0"/>
                <a:cs typeface="Arial" pitchFamily="34" charset="0"/>
              </a:rPr>
              <a:t>. sign / stamp is acceptable.</a:t>
            </a:r>
          </a:p>
          <a:p>
            <a:pPr algn="just">
              <a:lnSpc>
                <a:spcPct val="150000"/>
              </a:lnSpc>
              <a:spcBef>
                <a:spcPts val="0"/>
              </a:spcBef>
              <a:buClrTx/>
              <a:buSzTx/>
            </a:pPr>
            <a:r>
              <a:rPr lang="en-US" sz="2200" dirty="0">
                <a:latin typeface="Arial" pitchFamily="34" charset="0"/>
                <a:ea typeface="Calibri" panose="020F0502020204030204" pitchFamily="34" charset="0"/>
                <a:cs typeface="Arial" pitchFamily="34" charset="0"/>
              </a:rPr>
              <a:t>Missing of proper / itemized medical store bill. The bill must have </a:t>
            </a:r>
            <a:r>
              <a:rPr lang="en-US" sz="2200" dirty="0" err="1">
                <a:latin typeface="Arial" pitchFamily="34" charset="0"/>
                <a:ea typeface="Calibri" panose="020F0502020204030204" pitchFamily="34" charset="0"/>
                <a:cs typeface="Arial" pitchFamily="34" charset="0"/>
              </a:rPr>
              <a:t>S.No</a:t>
            </a:r>
            <a:r>
              <a:rPr lang="en-US" sz="2200" dirty="0">
                <a:latin typeface="Arial" pitchFamily="34" charset="0"/>
                <a:ea typeface="Calibri" panose="020F0502020204030204" pitchFamily="34" charset="0"/>
                <a:cs typeface="Arial" pitchFamily="34" charset="0"/>
              </a:rPr>
              <a:t>. and stamp </a:t>
            </a:r>
          </a:p>
          <a:p>
            <a:pPr algn="just">
              <a:lnSpc>
                <a:spcPct val="150000"/>
              </a:lnSpc>
              <a:spcBef>
                <a:spcPts val="0"/>
              </a:spcBef>
              <a:buClrTx/>
              <a:buSzTx/>
            </a:pPr>
            <a:r>
              <a:rPr lang="en-US" sz="2200" dirty="0">
                <a:latin typeface="Arial" pitchFamily="34" charset="0"/>
                <a:cs typeface="Arial" pitchFamily="34" charset="0"/>
              </a:rPr>
              <a:t>Discharged directly from emergency less then 24 Hours shall be reimbursed from OPD except specialized tests/surgeries. </a:t>
            </a:r>
            <a:r>
              <a:rPr lang="en-US" sz="2200" dirty="0">
                <a:latin typeface="Arial" pitchFamily="34" charset="0"/>
                <a:ea typeface="Calibri" panose="020F0502020204030204" pitchFamily="34" charset="0"/>
                <a:cs typeface="Arial" pitchFamily="34" charset="0"/>
              </a:rPr>
              <a:t> </a:t>
            </a:r>
          </a:p>
          <a:p>
            <a:pPr algn="just">
              <a:lnSpc>
                <a:spcPct val="150000"/>
              </a:lnSpc>
              <a:spcBef>
                <a:spcPts val="0"/>
              </a:spcBef>
              <a:buClrTx/>
              <a:buSzTx/>
            </a:pPr>
            <a:r>
              <a:rPr lang="en-US" sz="2200" dirty="0">
                <a:latin typeface="Arial" pitchFamily="34" charset="0"/>
                <a:ea typeface="Calibri" panose="020F0502020204030204" pitchFamily="34" charset="0"/>
                <a:cs typeface="Arial" pitchFamily="34" charset="0"/>
              </a:rPr>
              <a:t>When employee claim treatment that are not covered under the policy i.e. infertility, cosmetics etc. Exclusions will be discussed later. </a:t>
            </a:r>
          </a:p>
          <a:p>
            <a:pPr algn="just">
              <a:lnSpc>
                <a:spcPct val="150000"/>
              </a:lnSpc>
              <a:spcBef>
                <a:spcPts val="0"/>
              </a:spcBef>
              <a:buClrTx/>
              <a:buSzTx/>
            </a:pPr>
            <a:r>
              <a:rPr lang="en-US" sz="2200" dirty="0">
                <a:latin typeface="Arial" pitchFamily="34" charset="0"/>
                <a:ea typeface="Calibri" panose="020F0502020204030204" pitchFamily="34" charset="0"/>
                <a:cs typeface="Arial" pitchFamily="34" charset="0"/>
              </a:rPr>
              <a:t>Medical claim for the period He / She </a:t>
            </a:r>
            <a:r>
              <a:rPr lang="en-US" sz="2200" dirty="0" err="1">
                <a:latin typeface="Arial" pitchFamily="34" charset="0"/>
                <a:ea typeface="Calibri" panose="020F0502020204030204" pitchFamily="34" charset="0"/>
                <a:cs typeface="Arial" pitchFamily="34" charset="0"/>
              </a:rPr>
              <a:t>alongwith</a:t>
            </a:r>
            <a:r>
              <a:rPr lang="en-US" sz="2200" dirty="0">
                <a:latin typeface="Arial" pitchFamily="34" charset="0"/>
                <a:ea typeface="Calibri" panose="020F0502020204030204" pitchFamily="34" charset="0"/>
                <a:cs typeface="Arial" pitchFamily="34" charset="0"/>
              </a:rPr>
              <a:t> their dependents were not registered with Insurance company (</a:t>
            </a:r>
            <a:r>
              <a:rPr lang="en-US" sz="2200" dirty="0">
                <a:latin typeface="Arial" pitchFamily="34" charset="0"/>
                <a:cs typeface="Arial" pitchFamily="34" charset="0"/>
              </a:rPr>
              <a:t>Claim pertaining to Pre-Insurance Period)</a:t>
            </a:r>
            <a:endParaRPr lang="en-US" sz="2200" dirty="0">
              <a:latin typeface="Arial" pitchFamily="34" charset="0"/>
              <a:ea typeface="Calibri" panose="020F0502020204030204" pitchFamily="34" charset="0"/>
              <a:cs typeface="Arial" pitchFamily="34" charset="0"/>
            </a:endParaRPr>
          </a:p>
          <a:p>
            <a:pPr marL="0" indent="0" algn="just">
              <a:spcBef>
                <a:spcPts val="0"/>
              </a:spcBef>
              <a:buClrTx/>
              <a:buSzTx/>
              <a:buNone/>
            </a:pPr>
            <a:endParaRPr lang="en-US" sz="2000" b="1" dirty="0">
              <a:latin typeface="Arial" panose="020B0604020202020204" pitchFamily="34" charset="0"/>
              <a:ea typeface="Calibri" panose="020F0502020204030204" pitchFamily="34" charset="0"/>
              <a:cs typeface="Arial" panose="020B0604020202020204" pitchFamily="34" charset="0"/>
            </a:endParaRPr>
          </a:p>
          <a:p>
            <a:pPr marL="274320" marR="0" lvl="0" indent="-274320" algn="just" defTabSz="914400" rtl="0" eaLnBrk="1" fontAlgn="auto" latinLnBrk="0" hangingPunct="1">
              <a:lnSpc>
                <a:spcPct val="100000"/>
              </a:lnSpc>
              <a:spcBef>
                <a:spcPts val="600"/>
              </a:spcBef>
              <a:spcAft>
                <a:spcPts val="0"/>
              </a:spcAft>
              <a:buClr>
                <a:srgbClr val="F3A447"/>
              </a:buClr>
              <a:buSzPct val="85000"/>
              <a:buFont typeface="Wingdings 2"/>
              <a:buNone/>
              <a:tabLst/>
              <a:defRPr/>
            </a:pPr>
            <a:endParaRPr kumimoji="0" lang="en-US" sz="1800" b="0" i="0" u="none" strike="noStrike" kern="1200" cap="none" spc="0" normalizeH="0" baseline="0" noProof="0" dirty="0">
              <a:ln>
                <a:noFill/>
              </a:ln>
              <a:solidFill>
                <a:sysClr val="window" lastClr="FFFFFF"/>
              </a:solidFill>
              <a:effectLst/>
              <a:uLnTx/>
              <a:uFillTx/>
              <a:latin typeface="Constantia"/>
              <a:ea typeface="+mn-ea"/>
              <a:cs typeface="+mn-cs"/>
            </a:endParaRPr>
          </a:p>
        </p:txBody>
      </p:sp>
      <p:sp>
        <p:nvSpPr>
          <p:cNvPr id="3" name="Title 2"/>
          <p:cNvSpPr>
            <a:spLocks noGrp="1"/>
          </p:cNvSpPr>
          <p:nvPr>
            <p:ph type="title"/>
          </p:nvPr>
        </p:nvSpPr>
        <p:spPr>
          <a:xfrm>
            <a:off x="838200" y="-277668"/>
            <a:ext cx="10515600" cy="1325563"/>
          </a:xfrm>
        </p:spPr>
        <p:txBody>
          <a:bodyPr>
            <a:normAutofit/>
          </a:bodyPr>
          <a:lstStyle/>
          <a:p>
            <a:r>
              <a:rPr lang="en-US" sz="3600" b="1" u="sng" dirty="0">
                <a:solidFill>
                  <a:srgbClr val="C00000"/>
                </a:solidFill>
                <a:latin typeface="Segoe UI" panose="020B0502040204020203" pitchFamily="34" charset="0"/>
                <a:cs typeface="Segoe UI" panose="020B0502040204020203" pitchFamily="34" charset="0"/>
              </a:rPr>
              <a:t>Common Observations in IPD/maternity Claims</a:t>
            </a:r>
            <a:endParaRPr lang="en-US" sz="3600" dirty="0"/>
          </a:p>
        </p:txBody>
      </p:sp>
      <p:sp>
        <p:nvSpPr>
          <p:cNvPr id="2" name="Slide Number Placeholder 1"/>
          <p:cNvSpPr>
            <a:spLocks noGrp="1"/>
          </p:cNvSpPr>
          <p:nvPr>
            <p:ph type="sldNum" sz="quarter" idx="12"/>
          </p:nvPr>
        </p:nvSpPr>
        <p:spPr/>
        <p:txBody>
          <a:bodyPr/>
          <a:lstStyle/>
          <a:p>
            <a:fld id="{5D720ED7-FDD9-4A44-AE97-CBB62F2E2D24}" type="slidenum">
              <a:rPr lang="en-US" smtClean="0"/>
              <a:pPr/>
              <a:t>31</a:t>
            </a:fld>
            <a:endParaRPr lang="en-US"/>
          </a:p>
        </p:txBody>
      </p:sp>
      <p:sp>
        <p:nvSpPr>
          <p:cNvPr id="5" name="Rectangle 4"/>
          <p:cNvSpPr/>
          <p:nvPr/>
        </p:nvSpPr>
        <p:spPr>
          <a:xfrm>
            <a:off x="10566400" y="5921829"/>
            <a:ext cx="1103086" cy="43452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Continue</a:t>
            </a:r>
          </a:p>
        </p:txBody>
      </p:sp>
    </p:spTree>
    <p:extLst>
      <p:ext uri="{BB962C8B-B14F-4D97-AF65-F5344CB8AC3E}">
        <p14:creationId xmlns:p14="http://schemas.microsoft.com/office/powerpoint/2010/main" val="38547014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450612" y="950614"/>
            <a:ext cx="11290776" cy="5739897"/>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algn="just">
              <a:lnSpc>
                <a:spcPct val="120000"/>
              </a:lnSpc>
            </a:pPr>
            <a:r>
              <a:rPr lang="en-US" sz="2100" dirty="0">
                <a:latin typeface="Arial" pitchFamily="34" charset="0"/>
                <a:cs typeface="Arial" pitchFamily="34" charset="0"/>
              </a:rPr>
              <a:t>Entire Non Panel IPD / Maternity Medical Claim coverage depends on the room rent limit. (Category B room limit 12000 per day and Category C room limit Rs.7500/- per day)</a:t>
            </a:r>
          </a:p>
          <a:p>
            <a:pPr algn="just">
              <a:lnSpc>
                <a:spcPct val="120000"/>
              </a:lnSpc>
            </a:pPr>
            <a:r>
              <a:rPr lang="en-US" sz="2100" b="1" dirty="0">
                <a:latin typeface="Arial" pitchFamily="34" charset="0"/>
                <a:cs typeface="Arial" pitchFamily="34" charset="0"/>
              </a:rPr>
              <a:t>What will happen if you choose or forced to choose higher than this room limit?</a:t>
            </a:r>
          </a:p>
          <a:p>
            <a:pPr algn="just">
              <a:lnSpc>
                <a:spcPct val="120000"/>
              </a:lnSpc>
            </a:pPr>
            <a:r>
              <a:rPr lang="en-US" sz="2100" dirty="0">
                <a:latin typeface="Arial" pitchFamily="34" charset="0"/>
                <a:cs typeface="Arial" pitchFamily="34" charset="0"/>
              </a:rPr>
              <a:t>Proportionate deduction clause in health insurance policy will allow the JGI to deduct proportionate amount in all associated treatment charges in the same ratio of room rent limit exceeded. This is better explained with an example.</a:t>
            </a:r>
          </a:p>
          <a:p>
            <a:pPr algn="just">
              <a:lnSpc>
                <a:spcPct val="120000"/>
              </a:lnSpc>
            </a:pPr>
            <a:r>
              <a:rPr lang="en-US" sz="2100" dirty="0">
                <a:latin typeface="Arial" pitchFamily="34" charset="0"/>
                <a:cs typeface="Arial" pitchFamily="34" charset="0"/>
              </a:rPr>
              <a:t>Suppose, you choose a room rent of Rs. 4,000/- per day, against a limit of Rs.3000/- per day as per your policy, then usually all the treatment charges (</a:t>
            </a:r>
            <a:r>
              <a:rPr lang="en-US" sz="2100" dirty="0">
                <a:solidFill>
                  <a:srgbClr val="FF0000"/>
                </a:solidFill>
                <a:latin typeface="Arial" pitchFamily="34" charset="0"/>
                <a:cs typeface="Arial" pitchFamily="34" charset="0"/>
              </a:rPr>
              <a:t>Doctor Fees, OT Charges etc</a:t>
            </a:r>
            <a:r>
              <a:rPr lang="en-US" sz="2100" dirty="0">
                <a:latin typeface="Arial" pitchFamily="34" charset="0"/>
                <a:cs typeface="Arial" pitchFamily="34" charset="0"/>
              </a:rPr>
              <a:t>) are also considered to be associated with the room rent charges. So, if your overall treatment bill is Rs.1,00,000/-, the claim settlement is expected to be approximately Rs.75,000/- after proportionate deduction. If your room rent limit is Rs.4,000/-, there won’t be any deductions on the associated treatment charges.</a:t>
            </a:r>
            <a:r>
              <a:rPr lang="en-US" sz="2100" b="1" u="sng" dirty="0">
                <a:solidFill>
                  <a:srgbClr val="FF0000"/>
                </a:solidFill>
                <a:latin typeface="Arial" pitchFamily="34" charset="0"/>
                <a:cs typeface="Arial" pitchFamily="34" charset="0"/>
              </a:rPr>
              <a:t> </a:t>
            </a:r>
          </a:p>
          <a:p>
            <a:pPr lvl="0" algn="just">
              <a:lnSpc>
                <a:spcPct val="150000"/>
              </a:lnSpc>
            </a:pPr>
            <a:r>
              <a:rPr lang="en-US" sz="2000" b="1" dirty="0">
                <a:solidFill>
                  <a:srgbClr val="FF0000"/>
                </a:solidFill>
                <a:latin typeface="Arial" pitchFamily="34" charset="0"/>
                <a:cs typeface="Arial" pitchFamily="34" charset="0"/>
              </a:rPr>
              <a:t>Employees are advised to get treatment from Insurance Company panel hospitals to avoid deduction and advance payment issues. </a:t>
            </a:r>
          </a:p>
          <a:p>
            <a:pPr lvl="0" algn="just">
              <a:lnSpc>
                <a:spcPct val="150000"/>
              </a:lnSpc>
              <a:buNone/>
            </a:pPr>
            <a:endParaRPr lang="en-US" sz="2000" b="1" dirty="0">
              <a:solidFill>
                <a:srgbClr val="FF0000"/>
              </a:solidFill>
              <a:latin typeface="Arial" pitchFamily="34" charset="0"/>
              <a:cs typeface="Arial" pitchFamily="34" charset="0"/>
            </a:endParaRPr>
          </a:p>
          <a:p>
            <a:pPr algn="just">
              <a:lnSpc>
                <a:spcPct val="120000"/>
              </a:lnSpc>
            </a:pPr>
            <a:endParaRPr lang="en-US" sz="2100" b="1" u="sng" dirty="0">
              <a:solidFill>
                <a:srgbClr val="FF0000"/>
              </a:solidFill>
              <a:latin typeface="Arial" pitchFamily="34" charset="0"/>
              <a:cs typeface="Arial" pitchFamily="34" charset="0"/>
            </a:endParaRPr>
          </a:p>
          <a:p>
            <a:pPr marL="0" indent="0" algn="just">
              <a:spcBef>
                <a:spcPts val="0"/>
              </a:spcBef>
              <a:buClrTx/>
              <a:buSzTx/>
              <a:buNone/>
            </a:pPr>
            <a:endParaRPr lang="en-US" sz="2000" b="1" dirty="0">
              <a:latin typeface="Arial" panose="020B0604020202020204" pitchFamily="34" charset="0"/>
              <a:ea typeface="Calibri" panose="020F0502020204030204" pitchFamily="34" charset="0"/>
              <a:cs typeface="Arial" panose="020B0604020202020204" pitchFamily="34" charset="0"/>
            </a:endParaRPr>
          </a:p>
          <a:p>
            <a:pPr marL="274320" marR="0" lvl="0" indent="-274320" algn="just" defTabSz="914400" rtl="0" eaLnBrk="1" fontAlgn="auto" latinLnBrk="0" hangingPunct="1">
              <a:lnSpc>
                <a:spcPct val="100000"/>
              </a:lnSpc>
              <a:spcBef>
                <a:spcPts val="600"/>
              </a:spcBef>
              <a:spcAft>
                <a:spcPts val="0"/>
              </a:spcAft>
              <a:buClr>
                <a:srgbClr val="F3A447"/>
              </a:buClr>
              <a:buSzPct val="85000"/>
              <a:buFont typeface="Wingdings 2"/>
              <a:buNone/>
              <a:tabLst/>
              <a:defRPr/>
            </a:pPr>
            <a:endParaRPr kumimoji="0" lang="en-US" sz="1800" b="0" i="0" u="none" strike="noStrike" kern="1200" cap="none" spc="0" normalizeH="0" baseline="0" noProof="0" dirty="0">
              <a:ln>
                <a:noFill/>
              </a:ln>
              <a:solidFill>
                <a:sysClr val="window" lastClr="FFFFFF"/>
              </a:solidFill>
              <a:effectLst/>
              <a:uLnTx/>
              <a:uFillTx/>
              <a:latin typeface="Constantia"/>
              <a:ea typeface="+mn-ea"/>
              <a:cs typeface="+mn-cs"/>
            </a:endParaRPr>
          </a:p>
        </p:txBody>
      </p:sp>
      <p:sp>
        <p:nvSpPr>
          <p:cNvPr id="6" name="Title 2"/>
          <p:cNvSpPr>
            <a:spLocks noGrp="1"/>
          </p:cNvSpPr>
          <p:nvPr>
            <p:ph type="title"/>
          </p:nvPr>
        </p:nvSpPr>
        <p:spPr>
          <a:xfrm>
            <a:off x="838200" y="-132811"/>
            <a:ext cx="10515600" cy="1325563"/>
          </a:xfrm>
        </p:spPr>
        <p:txBody>
          <a:bodyPr>
            <a:normAutofit/>
          </a:bodyPr>
          <a:lstStyle/>
          <a:p>
            <a:r>
              <a:rPr lang="en-US" sz="3600" b="1" u="sng" dirty="0">
                <a:solidFill>
                  <a:srgbClr val="C00000"/>
                </a:solidFill>
                <a:latin typeface="Segoe UI" panose="020B0502040204020203" pitchFamily="34" charset="0"/>
                <a:cs typeface="Segoe UI" panose="020B0502040204020203" pitchFamily="34" charset="0"/>
              </a:rPr>
              <a:t>Common Observations in IPD/maternity Claims</a:t>
            </a:r>
            <a:endParaRPr lang="en-US" sz="3600" dirty="0"/>
          </a:p>
        </p:txBody>
      </p:sp>
      <p:sp>
        <p:nvSpPr>
          <p:cNvPr id="2" name="Slide Number Placeholder 1"/>
          <p:cNvSpPr>
            <a:spLocks noGrp="1"/>
          </p:cNvSpPr>
          <p:nvPr>
            <p:ph type="sldNum" sz="quarter" idx="12"/>
          </p:nvPr>
        </p:nvSpPr>
        <p:spPr/>
        <p:txBody>
          <a:bodyPr/>
          <a:lstStyle/>
          <a:p>
            <a:fld id="{5D720ED7-FDD9-4A44-AE97-CBB62F2E2D24}" type="slidenum">
              <a:rPr lang="en-US" smtClean="0"/>
              <a:pPr/>
              <a:t>32</a:t>
            </a:fld>
            <a:endParaRPr lang="en-US"/>
          </a:p>
        </p:txBody>
      </p:sp>
    </p:spTree>
    <p:extLst>
      <p:ext uri="{BB962C8B-B14F-4D97-AF65-F5344CB8AC3E}">
        <p14:creationId xmlns:p14="http://schemas.microsoft.com/office/powerpoint/2010/main" val="38547014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5522"/>
            <a:ext cx="10515600" cy="841829"/>
          </a:xfrm>
        </p:spPr>
        <p:txBody>
          <a:bodyPr>
            <a:normAutofit fontScale="90000"/>
          </a:bodyPr>
          <a:lstStyle/>
          <a:p>
            <a:pPr algn="ctr"/>
            <a:r>
              <a:rPr lang="en-US" b="1" u="sng" dirty="0">
                <a:solidFill>
                  <a:srgbClr val="00B0F0"/>
                </a:solidFill>
                <a:latin typeface="Segoe UI" panose="020B0502040204020203" pitchFamily="34" charset="0"/>
                <a:cs typeface="Segoe UI" panose="020B0502040204020203" pitchFamily="34" charset="0"/>
              </a:rPr>
              <a:t>Value Added Services (Discount at labs / diagnostic centers)  </a:t>
            </a:r>
          </a:p>
        </p:txBody>
      </p:sp>
      <p:sp>
        <p:nvSpPr>
          <p:cNvPr id="6" name="Rectangle 5"/>
          <p:cNvSpPr/>
          <p:nvPr/>
        </p:nvSpPr>
        <p:spPr>
          <a:xfrm>
            <a:off x="1012372" y="1402246"/>
            <a:ext cx="10341428" cy="4524315"/>
          </a:xfrm>
          <a:prstGeom prst="rect">
            <a:avLst/>
          </a:prstGeom>
        </p:spPr>
        <p:txBody>
          <a:bodyPr wrap="square">
            <a:spAutoFit/>
          </a:bodyPr>
          <a:lstStyle/>
          <a:p>
            <a:pPr algn="just"/>
            <a:r>
              <a:rPr lang="en-US" sz="2400" b="1" u="sng" dirty="0">
                <a:latin typeface="Arial" panose="020B0604020202020204" pitchFamily="34" charset="0"/>
                <a:cs typeface="Arial" panose="020B0604020202020204" pitchFamily="34" charset="0"/>
              </a:rPr>
              <a:t>Value Added Services (Discount Centers)</a:t>
            </a:r>
            <a:r>
              <a:rPr lang="en-US" sz="2400" dirty="0">
                <a:latin typeface="Arial" panose="020B0604020202020204" pitchFamily="34" charset="0"/>
                <a:cs typeface="Arial" panose="020B0604020202020204" pitchFamily="34" charset="0"/>
              </a:rPr>
              <a:t>. JGI Company makes the employee eligible for a number of discount at various designated outlets all over Pakistan where employees enjoy savings on the following services:</a:t>
            </a:r>
          </a:p>
          <a:p>
            <a:r>
              <a:rPr lang="en-US" sz="2400" dirty="0">
                <a:latin typeface="Arial" panose="020B0604020202020204" pitchFamily="34" charset="0"/>
                <a:cs typeface="Arial" panose="020B0604020202020204" pitchFamily="34" charset="0"/>
              </a:rPr>
              <a:t> </a:t>
            </a:r>
          </a:p>
          <a:p>
            <a:pPr marL="800100" lvl="1" indent="-342900">
              <a:buFont typeface="Wingdings" panose="05000000000000000000" pitchFamily="2" charset="2"/>
              <a:buChar char="ü"/>
            </a:pPr>
            <a:r>
              <a:rPr lang="en-US" sz="2400" dirty="0">
                <a:latin typeface="Arial" panose="020B0604020202020204" pitchFamily="34" charset="0"/>
                <a:cs typeface="Arial" panose="020B0604020202020204" pitchFamily="34" charset="0"/>
              </a:rPr>
              <a:t>Consultations</a:t>
            </a:r>
          </a:p>
          <a:p>
            <a:pPr marL="800100" lvl="1" indent="-342900">
              <a:buFont typeface="Wingdings" panose="05000000000000000000" pitchFamily="2" charset="2"/>
              <a:buChar char="ü"/>
            </a:pPr>
            <a:r>
              <a:rPr lang="en-US" sz="2400" dirty="0">
                <a:latin typeface="Arial" panose="020B0604020202020204" pitchFamily="34" charset="0"/>
                <a:cs typeface="Arial" panose="020B0604020202020204" pitchFamily="34" charset="0"/>
              </a:rPr>
              <a:t>Labs</a:t>
            </a:r>
          </a:p>
          <a:p>
            <a:pPr marL="800100" lvl="1" indent="-342900">
              <a:buFont typeface="Wingdings" panose="05000000000000000000" pitchFamily="2" charset="2"/>
              <a:buChar char="ü"/>
            </a:pPr>
            <a:r>
              <a:rPr lang="en-US" sz="2400" dirty="0">
                <a:latin typeface="Arial" panose="020B0604020202020204" pitchFamily="34" charset="0"/>
                <a:cs typeface="Arial" panose="020B0604020202020204" pitchFamily="34" charset="0"/>
              </a:rPr>
              <a:t>Diagnostics</a:t>
            </a:r>
          </a:p>
          <a:p>
            <a:pPr marL="0" lvl="1"/>
            <a:endParaRPr lang="en-US" sz="2400" dirty="0">
              <a:latin typeface="Arial" panose="020B0604020202020204" pitchFamily="34" charset="0"/>
              <a:cs typeface="Arial" panose="020B0604020202020204" pitchFamily="34" charset="0"/>
            </a:endParaRPr>
          </a:p>
          <a:p>
            <a:pPr marL="0" lvl="1"/>
            <a:r>
              <a:rPr lang="en-US" sz="2400" dirty="0">
                <a:latin typeface="Arial" panose="020B0604020202020204" pitchFamily="34" charset="0"/>
                <a:cs typeface="Arial" panose="020B0604020202020204" pitchFamily="34" charset="0"/>
              </a:rPr>
              <a:t>List of Discount Centers can be downloaded from BU Websites.  </a:t>
            </a:r>
          </a:p>
          <a:p>
            <a:pPr marL="0" lvl="1"/>
            <a:endParaRPr lang="en-US" sz="2400" dirty="0">
              <a:latin typeface="Arial" panose="020B0604020202020204" pitchFamily="34" charset="0"/>
              <a:cs typeface="Arial" panose="020B0604020202020204" pitchFamily="34" charset="0"/>
            </a:endParaRPr>
          </a:p>
          <a:p>
            <a:pPr marL="0" lvl="1"/>
            <a:r>
              <a:rPr lang="en-US" sz="2400" b="1" dirty="0">
                <a:solidFill>
                  <a:srgbClr val="FF0000"/>
                </a:solidFill>
                <a:latin typeface="Arial" panose="020B0604020202020204" pitchFamily="34" charset="0"/>
                <a:cs typeface="Arial" panose="020B0604020202020204" pitchFamily="34" charset="0"/>
              </a:rPr>
              <a:t>Major Benefit</a:t>
            </a:r>
            <a:r>
              <a:rPr lang="en-US" sz="2400" dirty="0">
                <a:latin typeface="Arial" panose="020B0604020202020204" pitchFamily="34" charset="0"/>
                <a:cs typeface="Arial" panose="020B0604020202020204" pitchFamily="34" charset="0"/>
              </a:rPr>
              <a:t>:</a:t>
            </a:r>
          </a:p>
          <a:p>
            <a:pPr marL="0" lvl="1"/>
            <a:r>
              <a:rPr lang="en-US" sz="2400" dirty="0">
                <a:latin typeface="Arial" panose="020B0604020202020204" pitchFamily="34" charset="0"/>
                <a:cs typeface="Arial" panose="020B0604020202020204" pitchFamily="34" charset="0"/>
              </a:rPr>
              <a:t>Employees can save their OPD limits.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33</a:t>
            </a:fld>
            <a:endParaRPr lang="en-US"/>
          </a:p>
        </p:txBody>
      </p:sp>
    </p:spTree>
    <p:extLst>
      <p:ext uri="{BB962C8B-B14F-4D97-AF65-F5344CB8AC3E}">
        <p14:creationId xmlns:p14="http://schemas.microsoft.com/office/powerpoint/2010/main" val="10356177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normAutofit fontScale="90000"/>
          </a:bodyPr>
          <a:lstStyle/>
          <a:p>
            <a:pPr algn="ctr"/>
            <a:r>
              <a:rPr lang="en-US" b="1" u="sng" dirty="0">
                <a:solidFill>
                  <a:srgbClr val="00B0F0"/>
                </a:solidFill>
                <a:latin typeface="Segoe UI" panose="020B0502040204020203" pitchFamily="34" charset="0"/>
                <a:cs typeface="Segoe UI" panose="020B0502040204020203" pitchFamily="34" charset="0"/>
              </a:rPr>
              <a:t>Value Added Services (Discount at labs / diagnostic centers)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34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35173377"/>
              </p:ext>
            </p:extLst>
          </p:nvPr>
        </p:nvGraphicFramePr>
        <p:xfrm>
          <a:off x="961570" y="1692275"/>
          <a:ext cx="10392230" cy="4664075"/>
        </p:xfrm>
        <a:graphic>
          <a:graphicData uri="http://schemas.openxmlformats.org/drawingml/2006/table">
            <a:tbl>
              <a:tblPr firstRow="1" firstCol="1" bandRow="1">
                <a:tableStyleId>{5C22544A-7EE6-4342-B048-85BDC9FD1C3A}</a:tableStyleId>
              </a:tblPr>
              <a:tblGrid>
                <a:gridCol w="933679">
                  <a:extLst>
                    <a:ext uri="{9D8B030D-6E8A-4147-A177-3AD203B41FA5}">
                      <a16:colId xmlns:a16="http://schemas.microsoft.com/office/drawing/2014/main" val="2180227696"/>
                    </a:ext>
                  </a:extLst>
                </a:gridCol>
                <a:gridCol w="3601331">
                  <a:extLst>
                    <a:ext uri="{9D8B030D-6E8A-4147-A177-3AD203B41FA5}">
                      <a16:colId xmlns:a16="http://schemas.microsoft.com/office/drawing/2014/main" val="3595831849"/>
                    </a:ext>
                  </a:extLst>
                </a:gridCol>
                <a:gridCol w="1866002">
                  <a:extLst>
                    <a:ext uri="{9D8B030D-6E8A-4147-A177-3AD203B41FA5}">
                      <a16:colId xmlns:a16="http://schemas.microsoft.com/office/drawing/2014/main" val="4206884969"/>
                    </a:ext>
                  </a:extLst>
                </a:gridCol>
                <a:gridCol w="1837467">
                  <a:extLst>
                    <a:ext uri="{9D8B030D-6E8A-4147-A177-3AD203B41FA5}">
                      <a16:colId xmlns:a16="http://schemas.microsoft.com/office/drawing/2014/main" val="733667419"/>
                    </a:ext>
                  </a:extLst>
                </a:gridCol>
                <a:gridCol w="2153751">
                  <a:extLst>
                    <a:ext uri="{9D8B030D-6E8A-4147-A177-3AD203B41FA5}">
                      <a16:colId xmlns:a16="http://schemas.microsoft.com/office/drawing/2014/main" val="1411550625"/>
                    </a:ext>
                  </a:extLst>
                </a:gridCol>
              </a:tblGrid>
              <a:tr h="345881">
                <a:tc>
                  <a:txBody>
                    <a:bodyPr/>
                    <a:lstStyle/>
                    <a:p>
                      <a:pPr marL="0" marR="0">
                        <a:lnSpc>
                          <a:spcPct val="107000"/>
                        </a:lnSpc>
                        <a:spcBef>
                          <a:spcPts val="0"/>
                        </a:spcBef>
                        <a:spcAft>
                          <a:spcPts val="0"/>
                        </a:spcAft>
                      </a:pPr>
                      <a:r>
                        <a:rPr lang="en-US" sz="2200" dirty="0" err="1">
                          <a:solidFill>
                            <a:schemeClr val="tx1"/>
                          </a:solidFill>
                          <a:effectLst/>
                          <a:latin typeface="Arial" panose="020B0604020202020204" pitchFamily="34" charset="0"/>
                          <a:cs typeface="Arial" panose="020B0604020202020204" pitchFamily="34" charset="0"/>
                        </a:rPr>
                        <a:t>S.No</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Medical Centre Name</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City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Discounts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Discount on Facility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964899151"/>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1</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Excel Labs, F-10 Point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Islamabad</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20%</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Labs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53952632"/>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2</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Excel Labs, </a:t>
                      </a:r>
                      <a:r>
                        <a:rPr lang="en-US" sz="2200" dirty="0" smtClean="0">
                          <a:solidFill>
                            <a:schemeClr val="tx1"/>
                          </a:solidFill>
                          <a:effectLst/>
                          <a:latin typeface="Arial" panose="020B0604020202020204" pitchFamily="34" charset="0"/>
                          <a:cs typeface="Arial" panose="020B0604020202020204" pitchFamily="34" charset="0"/>
                        </a:rPr>
                        <a:t>F-8 </a:t>
                      </a:r>
                      <a:r>
                        <a:rPr lang="en-US" sz="2200" dirty="0">
                          <a:solidFill>
                            <a:schemeClr val="tx1"/>
                          </a:solidFill>
                          <a:effectLst/>
                          <a:latin typeface="Arial" panose="020B0604020202020204" pitchFamily="34" charset="0"/>
                          <a:cs typeface="Arial" panose="020B0604020202020204" pitchFamily="34" charset="0"/>
                        </a:rPr>
                        <a:t>Point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Islamabad</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20%</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Labs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4344159"/>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3</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Excel Labs, </a:t>
                      </a:r>
                      <a:r>
                        <a:rPr lang="en-US" sz="2200" dirty="0" smtClean="0">
                          <a:solidFill>
                            <a:schemeClr val="tx1"/>
                          </a:solidFill>
                          <a:effectLst/>
                          <a:latin typeface="Arial" panose="020B0604020202020204" pitchFamily="34" charset="0"/>
                          <a:cs typeface="Arial" panose="020B0604020202020204" pitchFamily="34" charset="0"/>
                        </a:rPr>
                        <a:t>I-10 </a:t>
                      </a:r>
                      <a:r>
                        <a:rPr lang="en-US" sz="2200" dirty="0">
                          <a:solidFill>
                            <a:schemeClr val="tx1"/>
                          </a:solidFill>
                          <a:effectLst/>
                          <a:latin typeface="Arial" panose="020B0604020202020204" pitchFamily="34" charset="0"/>
                          <a:cs typeface="Arial" panose="020B0604020202020204" pitchFamily="34" charset="0"/>
                        </a:rPr>
                        <a:t>Point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Islamabad</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20%</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Labs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2046884"/>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4</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Excel Labs, </a:t>
                      </a:r>
                      <a:r>
                        <a:rPr lang="en-US" sz="2200" dirty="0" smtClean="0">
                          <a:solidFill>
                            <a:schemeClr val="tx1"/>
                          </a:solidFill>
                          <a:effectLst/>
                          <a:latin typeface="Arial" panose="020B0604020202020204" pitchFamily="34" charset="0"/>
                          <a:cs typeface="Arial" panose="020B0604020202020204" pitchFamily="34" charset="0"/>
                        </a:rPr>
                        <a:t>I-8 </a:t>
                      </a:r>
                      <a:r>
                        <a:rPr lang="en-US" sz="2200" dirty="0">
                          <a:solidFill>
                            <a:schemeClr val="tx1"/>
                          </a:solidFill>
                          <a:effectLst/>
                          <a:latin typeface="Arial" panose="020B0604020202020204" pitchFamily="34" charset="0"/>
                          <a:cs typeface="Arial" panose="020B0604020202020204" pitchFamily="34" charset="0"/>
                        </a:rPr>
                        <a:t>Point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Islamabad</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20%</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Labs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45339227"/>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5</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Excel Labs, </a:t>
                      </a:r>
                      <a:r>
                        <a:rPr lang="en-US" sz="2200" dirty="0" smtClean="0">
                          <a:solidFill>
                            <a:schemeClr val="tx1"/>
                          </a:solidFill>
                          <a:effectLst/>
                          <a:latin typeface="Arial" panose="020B0604020202020204" pitchFamily="34" charset="0"/>
                          <a:cs typeface="Arial" panose="020B0604020202020204" pitchFamily="34" charset="0"/>
                        </a:rPr>
                        <a:t>Blue Area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Islamabad</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20%</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Labs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7071065"/>
                  </a:ext>
                </a:extLst>
              </a:tr>
              <a:tr h="522747">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6</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Islamabad Diagnostics center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Islamabad</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15 % to 20%</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Labs, Diagnostics, Pharmacy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0739846"/>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7</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Quaid E Azam International Hospital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Islamabad</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10 to 25%</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Labs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4517202"/>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8</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Shifa International Hospital </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Rawalpindi</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10%</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Labs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4801169"/>
                  </a:ext>
                </a:extLst>
              </a:tr>
            </a:tbl>
          </a:graphicData>
        </a:graphic>
      </p:graphicFrame>
      <p:sp>
        <p:nvSpPr>
          <p:cNvPr id="7" name="Rectangle 6"/>
          <p:cNvSpPr/>
          <p:nvPr/>
        </p:nvSpPr>
        <p:spPr>
          <a:xfrm>
            <a:off x="10566400" y="5921829"/>
            <a:ext cx="1103086" cy="43452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Continue</a:t>
            </a:r>
          </a:p>
        </p:txBody>
      </p:sp>
    </p:spTree>
    <p:extLst>
      <p:ext uri="{BB962C8B-B14F-4D97-AF65-F5344CB8AC3E}">
        <p14:creationId xmlns:p14="http://schemas.microsoft.com/office/powerpoint/2010/main" val="27075026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normAutofit fontScale="90000"/>
          </a:bodyPr>
          <a:lstStyle/>
          <a:p>
            <a:pPr algn="ctr"/>
            <a:r>
              <a:rPr lang="en-US" b="1" u="sng" dirty="0">
                <a:solidFill>
                  <a:srgbClr val="00B0F0"/>
                </a:solidFill>
                <a:latin typeface="Segoe UI" panose="020B0502040204020203" pitchFamily="34" charset="0"/>
                <a:cs typeface="Segoe UI" panose="020B0502040204020203" pitchFamily="34" charset="0"/>
              </a:rPr>
              <a:t>Value Added Services (Discount at labs / diagnostic centers)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35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601668215"/>
              </p:ext>
            </p:extLst>
          </p:nvPr>
        </p:nvGraphicFramePr>
        <p:xfrm>
          <a:off x="961570" y="1509482"/>
          <a:ext cx="10392230" cy="3228975"/>
        </p:xfrm>
        <a:graphic>
          <a:graphicData uri="http://schemas.openxmlformats.org/drawingml/2006/table">
            <a:tbl>
              <a:tblPr firstRow="1" firstCol="1" bandRow="1">
                <a:tableStyleId>{5C22544A-7EE6-4342-B048-85BDC9FD1C3A}</a:tableStyleId>
              </a:tblPr>
              <a:tblGrid>
                <a:gridCol w="933679">
                  <a:extLst>
                    <a:ext uri="{9D8B030D-6E8A-4147-A177-3AD203B41FA5}">
                      <a16:colId xmlns:a16="http://schemas.microsoft.com/office/drawing/2014/main" val="2180227696"/>
                    </a:ext>
                  </a:extLst>
                </a:gridCol>
                <a:gridCol w="3601331">
                  <a:extLst>
                    <a:ext uri="{9D8B030D-6E8A-4147-A177-3AD203B41FA5}">
                      <a16:colId xmlns:a16="http://schemas.microsoft.com/office/drawing/2014/main" val="3595831849"/>
                    </a:ext>
                  </a:extLst>
                </a:gridCol>
                <a:gridCol w="1866002">
                  <a:extLst>
                    <a:ext uri="{9D8B030D-6E8A-4147-A177-3AD203B41FA5}">
                      <a16:colId xmlns:a16="http://schemas.microsoft.com/office/drawing/2014/main" val="4206884969"/>
                    </a:ext>
                  </a:extLst>
                </a:gridCol>
                <a:gridCol w="1837467">
                  <a:extLst>
                    <a:ext uri="{9D8B030D-6E8A-4147-A177-3AD203B41FA5}">
                      <a16:colId xmlns:a16="http://schemas.microsoft.com/office/drawing/2014/main" val="733667419"/>
                    </a:ext>
                  </a:extLst>
                </a:gridCol>
                <a:gridCol w="2153751">
                  <a:extLst>
                    <a:ext uri="{9D8B030D-6E8A-4147-A177-3AD203B41FA5}">
                      <a16:colId xmlns:a16="http://schemas.microsoft.com/office/drawing/2014/main" val="1411550625"/>
                    </a:ext>
                  </a:extLst>
                </a:gridCol>
              </a:tblGrid>
              <a:tr h="345881">
                <a:tc>
                  <a:txBody>
                    <a:bodyPr/>
                    <a:lstStyle/>
                    <a:p>
                      <a:pPr marL="0" marR="0">
                        <a:lnSpc>
                          <a:spcPct val="107000"/>
                        </a:lnSpc>
                        <a:spcBef>
                          <a:spcPts val="0"/>
                        </a:spcBef>
                        <a:spcAft>
                          <a:spcPts val="0"/>
                        </a:spcAft>
                      </a:pPr>
                      <a:r>
                        <a:rPr lang="en-US" sz="2200" dirty="0" err="1">
                          <a:solidFill>
                            <a:schemeClr val="tx1"/>
                          </a:solidFill>
                          <a:effectLst/>
                          <a:latin typeface="Arial" panose="020B0604020202020204" pitchFamily="34" charset="0"/>
                          <a:cs typeface="Arial" panose="020B0604020202020204" pitchFamily="34" charset="0"/>
                        </a:rPr>
                        <a:t>S.No</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Medical Centre Name</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City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Discounts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Discount on Facility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964899151"/>
                  </a:ext>
                </a:extLst>
              </a:tr>
              <a:tr h="345881">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9</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Excel Labs, </a:t>
                      </a:r>
                      <a:r>
                        <a:rPr lang="en-US" sz="2200" dirty="0" err="1">
                          <a:solidFill>
                            <a:schemeClr val="tx1"/>
                          </a:solidFill>
                          <a:effectLst/>
                          <a:latin typeface="Arial" panose="020B0604020202020204" pitchFamily="34" charset="0"/>
                          <a:cs typeface="Arial" panose="020B0604020202020204" pitchFamily="34" charset="0"/>
                        </a:rPr>
                        <a:t>Chaklala</a:t>
                      </a:r>
                      <a:r>
                        <a:rPr lang="en-US" sz="2200" dirty="0">
                          <a:solidFill>
                            <a:schemeClr val="tx1"/>
                          </a:solidFill>
                          <a:effectLst/>
                          <a:latin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cs typeface="Arial" panose="020B0604020202020204" pitchFamily="34" charset="0"/>
                        </a:rPr>
                        <a:t>Scheem</a:t>
                      </a:r>
                      <a:r>
                        <a:rPr lang="en-US" sz="2200" dirty="0">
                          <a:solidFill>
                            <a:schemeClr val="tx1"/>
                          </a:solidFill>
                          <a:effectLst/>
                          <a:latin typeface="Arial" panose="020B0604020202020204" pitchFamily="34" charset="0"/>
                          <a:cs typeface="Arial" panose="020B0604020202020204" pitchFamily="34" charset="0"/>
                        </a:rPr>
                        <a:t> </a:t>
                      </a:r>
                      <a:r>
                        <a:rPr lang="en-US" sz="2200" dirty="0" err="1">
                          <a:solidFill>
                            <a:schemeClr val="tx1"/>
                          </a:solidFill>
                          <a:effectLst/>
                          <a:latin typeface="Arial" panose="020B0604020202020204" pitchFamily="34" charset="0"/>
                          <a:cs typeface="Arial" panose="020B0604020202020204" pitchFamily="34" charset="0"/>
                        </a:rPr>
                        <a:t>lll</a:t>
                      </a:r>
                      <a:r>
                        <a:rPr lang="en-US" sz="2200" dirty="0">
                          <a:solidFill>
                            <a:schemeClr val="tx1"/>
                          </a:solidFill>
                          <a:effectLst/>
                          <a:latin typeface="Arial" panose="020B0604020202020204" pitchFamily="34" charset="0"/>
                          <a:cs typeface="Arial" panose="020B0604020202020204" pitchFamily="34" charset="0"/>
                        </a:rPr>
                        <a:t> Point</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Rawalpindi</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20%</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Labs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6299096"/>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10</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Excel Labs, GT Road Point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Rawalpindi</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20%</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Labs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616399"/>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11</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Excel Labs, </a:t>
                      </a:r>
                      <a:r>
                        <a:rPr lang="en-US" sz="2200" dirty="0" err="1">
                          <a:solidFill>
                            <a:schemeClr val="tx1"/>
                          </a:solidFill>
                          <a:effectLst/>
                          <a:latin typeface="Arial" panose="020B0604020202020204" pitchFamily="34" charset="0"/>
                          <a:cs typeface="Arial" panose="020B0604020202020204" pitchFamily="34" charset="0"/>
                        </a:rPr>
                        <a:t>Sadiqabad</a:t>
                      </a:r>
                      <a:r>
                        <a:rPr lang="en-US" sz="2200" dirty="0">
                          <a:solidFill>
                            <a:schemeClr val="tx1"/>
                          </a:solidFill>
                          <a:effectLst/>
                          <a:latin typeface="Arial" panose="020B0604020202020204" pitchFamily="34" charset="0"/>
                          <a:cs typeface="Arial" panose="020B0604020202020204" pitchFamily="34" charset="0"/>
                        </a:rPr>
                        <a:t> Point</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Rawalpindi</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20%</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Labs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7509116"/>
                  </a:ext>
                </a:extLst>
              </a:tr>
              <a:tr h="345881">
                <a:tc>
                  <a:txBody>
                    <a:bodyPr/>
                    <a:lstStyle/>
                    <a:p>
                      <a:pPr marL="0" marR="0">
                        <a:lnSpc>
                          <a:spcPct val="107000"/>
                        </a:lnSpc>
                        <a:spcBef>
                          <a:spcPts val="0"/>
                        </a:spcBef>
                        <a:spcAft>
                          <a:spcPts val="0"/>
                        </a:spcAft>
                      </a:pPr>
                      <a:r>
                        <a:rPr lang="en-US" sz="2200">
                          <a:solidFill>
                            <a:schemeClr val="tx1"/>
                          </a:solidFill>
                          <a:effectLst/>
                          <a:latin typeface="Arial" panose="020B0604020202020204" pitchFamily="34" charset="0"/>
                          <a:cs typeface="Arial" panose="020B0604020202020204" pitchFamily="34" charset="0"/>
                        </a:rPr>
                        <a:t>12</a:t>
                      </a:r>
                      <a:endParaRPr lang="en-US" sz="2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Excel Labs, Saidpur Road Point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Rawalpindi</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20%</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2200" dirty="0">
                          <a:solidFill>
                            <a:schemeClr val="tx1"/>
                          </a:solidFill>
                          <a:effectLst/>
                          <a:latin typeface="Arial" panose="020B0604020202020204" pitchFamily="34" charset="0"/>
                          <a:cs typeface="Arial" panose="020B0604020202020204" pitchFamily="34" charset="0"/>
                        </a:rPr>
                        <a:t>Labs </a:t>
                      </a:r>
                      <a:endParaRPr lang="en-US" sz="2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4620" marR="546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0731062"/>
                  </a:ext>
                </a:extLst>
              </a:tr>
            </a:tbl>
          </a:graphicData>
        </a:graphic>
      </p:graphicFrame>
    </p:spTree>
    <p:extLst>
      <p:ext uri="{BB962C8B-B14F-4D97-AF65-F5344CB8AC3E}">
        <p14:creationId xmlns:p14="http://schemas.microsoft.com/office/powerpoint/2010/main" val="8381316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0057"/>
            <a:ext cx="10515600" cy="841829"/>
          </a:xfrm>
        </p:spPr>
        <p:txBody>
          <a:bodyPr>
            <a:noAutofit/>
          </a:bodyPr>
          <a:lstStyle/>
          <a:p>
            <a:pPr algn="ctr"/>
            <a:r>
              <a:rPr lang="en-US" sz="8800" b="1" u="sng" dirty="0">
                <a:solidFill>
                  <a:srgbClr val="00B0F0"/>
                </a:solidFill>
                <a:latin typeface="Segoe UI" panose="020B0502040204020203" pitchFamily="34" charset="0"/>
                <a:cs typeface="Segoe UI" panose="020B0502040204020203" pitchFamily="34" charset="0"/>
              </a:rPr>
              <a:t>Exclusions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36</a:t>
            </a:fld>
            <a:endParaRPr lang="en-US"/>
          </a:p>
        </p:txBody>
      </p:sp>
    </p:spTree>
    <p:extLst>
      <p:ext uri="{BB962C8B-B14F-4D97-AF65-F5344CB8AC3E}">
        <p14:creationId xmlns:p14="http://schemas.microsoft.com/office/powerpoint/2010/main" val="35749673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Exclusions </a:t>
            </a:r>
          </a:p>
        </p:txBody>
      </p:sp>
      <p:sp>
        <p:nvSpPr>
          <p:cNvPr id="8" name="Content Placeholder 2"/>
          <p:cNvSpPr txBox="1">
            <a:spLocks/>
          </p:cNvSpPr>
          <p:nvPr/>
        </p:nvSpPr>
        <p:spPr>
          <a:xfrm>
            <a:off x="609600" y="972457"/>
            <a:ext cx="11016343" cy="5471886"/>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Wingdings 2"/>
              <a:buNone/>
              <a:tabLst/>
              <a:defRPr/>
            </a:pPr>
            <a:r>
              <a:rPr kumimoji="0" lang="x-none"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policy comes with certain exclusions and accordingly expenses arising out of, but not limited to, the following are excluded</a:t>
            </a: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 typeface="Wingdings 2"/>
              <a:buNone/>
              <a:tabLst/>
              <a:defRPr/>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x-none"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Any treatment not recommended by a legally licensed Physician or which is not medically necessary. </a:t>
            </a: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2"/>
              <a:buNone/>
              <a:tabLst/>
              <a:defRPr/>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x-none"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Routine physical check-ups, rest cures.</a:t>
            </a: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2"/>
              <a:buNone/>
              <a:tabLst/>
              <a:defRPr/>
            </a:pPr>
            <a:r>
              <a:rPr kumimoji="0" lang="x-none"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Treatment of mental illness, psychiatric disorders, self-inflicted injury, suicide, abuse of alcohol, drug addiction or its abuse.</a:t>
            </a: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2"/>
              <a:buNone/>
              <a:tabLst/>
              <a:defRPr/>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x-none"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Cost of limbs of any other organ (prostheses) or any kind of supporting equipment for revival or correction of the function of body.</a:t>
            </a: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2"/>
              <a:buNone/>
              <a:tabLst/>
              <a:defRPr/>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x-none"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Treatment of any refractive errors of the eyes including cost of procedures such as 'Radial Keratotomy ' and ' Excimer Laser‘. Treatment of Obesity, weight reduction/enhancement.</a:t>
            </a: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2"/>
              <a:buNone/>
              <a:tabLst/>
              <a:defRPr/>
            </a:pPr>
            <a:r>
              <a:rPr kumimoji="0" lang="en-GB" sz="1800" b="1"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 </a:t>
            </a:r>
            <a:endParaRPr kumimoji="0" lang="en-US" sz="1800" b="1"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600"/>
              </a:spcBef>
              <a:spcAft>
                <a:spcPts val="0"/>
              </a:spcAft>
              <a:buClr>
                <a:srgbClr val="F3A447"/>
              </a:buClr>
              <a:buSzPct val="85000"/>
              <a:buFont typeface="Wingdings 2"/>
              <a:buNone/>
              <a:tabLst/>
              <a:defRPr/>
            </a:pPr>
            <a:r>
              <a:rPr kumimoji="0" lang="en-US" sz="1800" b="0" i="0" u="none" strike="noStrike" kern="1200" cap="none" spc="0" normalizeH="0" baseline="0" noProof="0" dirty="0">
                <a:ln>
                  <a:noFill/>
                </a:ln>
                <a:solidFill>
                  <a:sysClr val="window" lastClr="FFFFFF"/>
                </a:solidFill>
                <a:effectLst/>
                <a:uLnTx/>
                <a:uFillTx/>
                <a:latin typeface="Constantia"/>
                <a:ea typeface="+mn-ea"/>
                <a:cs typeface="+mn-cs"/>
              </a:rPr>
              <a:t>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37</a:t>
            </a:fld>
            <a:endParaRPr lang="en-US"/>
          </a:p>
        </p:txBody>
      </p:sp>
    </p:spTree>
    <p:extLst>
      <p:ext uri="{BB962C8B-B14F-4D97-AF65-F5344CB8AC3E}">
        <p14:creationId xmlns:p14="http://schemas.microsoft.com/office/powerpoint/2010/main" val="35877427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Exclusions </a:t>
            </a:r>
          </a:p>
        </p:txBody>
      </p:sp>
      <p:sp>
        <p:nvSpPr>
          <p:cNvPr id="5" name="Content Placeholder 2"/>
          <p:cNvSpPr txBox="1">
            <a:spLocks/>
          </p:cNvSpPr>
          <p:nvPr/>
        </p:nvSpPr>
        <p:spPr>
          <a:xfrm>
            <a:off x="566058" y="1198403"/>
            <a:ext cx="11103428" cy="4777854"/>
          </a:xfrm>
          <a:prstGeom prst="rect">
            <a:avLst/>
          </a:prstGeom>
        </p:spPr>
        <p:txBody>
          <a:bodyPr vert="horz">
            <a:noAutofit/>
          </a:bodyPr>
          <a:lst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Cosmetic/plastic surgery, unless medically necessitated due to accidental injuries occurring while the Insured was covered under the scheme.</a:t>
            </a:r>
            <a:endPar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2"/>
              <a:buNone/>
              <a:tabLst/>
              <a:defRPr/>
            </a:pPr>
            <a:r>
              <a:rPr kumimoji="0" lang="x-none"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endPar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x-none"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Treatment or surgical operation for congenital defects or deformities, including physical and mental defects present from birth.  </a:t>
            </a:r>
            <a:endPar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x-none"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Treatment of infertility, impotency, sterilization &amp; contraception including any complication relating hereto.</a:t>
            </a:r>
            <a:endPar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2"/>
              <a:buNone/>
              <a:tabLst/>
              <a:defRPr/>
            </a:pPr>
            <a:endPar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x-none"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Any increase in the expenses incurred for the treatment on account of the Insured being admitted to a more expensive room than allowed by his</a:t>
            </a:r>
            <a:r>
              <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/her</a:t>
            </a:r>
            <a:r>
              <a:rPr kumimoji="0" lang="x-none"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daily room rent limit.</a:t>
            </a:r>
            <a:endPar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2"/>
              <a:buNone/>
              <a:tabLst/>
              <a:defRPr/>
            </a:pPr>
            <a:endPar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74320" marR="0" lvl="0" indent="-27432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Sexually transmitted disease and any treatment or test in connection with Acquired Immune Deficiency Syndrome (AIDS) or any AIDS related conditions or diseases.</a:t>
            </a:r>
            <a:endParaRPr kumimoji="0" lang="en-US" sz="200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2"/>
              <a:buNone/>
              <a:tabLst/>
              <a:defRPr/>
            </a:pPr>
            <a:r>
              <a:rPr kumimoji="0" lang="en-GB" sz="1800" b="1"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ysClr val="window" lastClr="FFFFFF"/>
              </a:solidFill>
              <a:effectLst/>
              <a:uLnTx/>
              <a:uFillTx/>
              <a:latin typeface="Constantia"/>
              <a:ea typeface="+mn-ea"/>
              <a:cs typeface="+mn-cs"/>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38</a:t>
            </a:fld>
            <a:endParaRPr lang="en-US"/>
          </a:p>
        </p:txBody>
      </p:sp>
    </p:spTree>
    <p:extLst>
      <p:ext uri="{BB962C8B-B14F-4D97-AF65-F5344CB8AC3E}">
        <p14:creationId xmlns:p14="http://schemas.microsoft.com/office/powerpoint/2010/main" val="1102045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Health Insurance Query  </a:t>
            </a:r>
          </a:p>
        </p:txBody>
      </p:sp>
      <p:sp>
        <p:nvSpPr>
          <p:cNvPr id="7" name="Rectangle 6"/>
          <p:cNvSpPr/>
          <p:nvPr/>
        </p:nvSpPr>
        <p:spPr>
          <a:xfrm>
            <a:off x="1506474" y="972457"/>
            <a:ext cx="9629611" cy="5016758"/>
          </a:xfrm>
          <a:prstGeom prst="rect">
            <a:avLst/>
          </a:prstGeom>
        </p:spPr>
        <p:txBody>
          <a:bodyPr wrap="square">
            <a:spAutoFit/>
          </a:bodyPr>
          <a:lstStyle/>
          <a:p>
            <a:pPr algn="just"/>
            <a:endParaRPr lang="en-US" sz="2000" dirty="0">
              <a:latin typeface="Arial" panose="020B0604020202020204" pitchFamily="34" charset="0"/>
              <a:cs typeface="Arial" panose="020B0604020202020204" pitchFamily="34" charset="0"/>
            </a:endParaRPr>
          </a:p>
          <a:p>
            <a:pPr marL="465138" marR="0" indent="-465138" algn="just">
              <a:spcBef>
                <a:spcPts val="0"/>
              </a:spcBef>
              <a:spcAft>
                <a:spcPts val="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JGI Help line:</a:t>
            </a:r>
          </a:p>
          <a:p>
            <a:pPr marR="0" algn="just">
              <a:spcBef>
                <a:spcPts val="0"/>
              </a:spcBef>
              <a:spcAft>
                <a:spcPts val="0"/>
              </a:spcAft>
            </a:pPr>
            <a:endParaRPr lang="en-US" sz="2000" dirty="0">
              <a:latin typeface="Arial" panose="020B0604020202020204" pitchFamily="34" charset="0"/>
              <a:cs typeface="Arial" panose="020B0604020202020204" pitchFamily="34" charset="0"/>
            </a:endParaRPr>
          </a:p>
          <a:p>
            <a:pPr marR="0" indent="914400" algn="just">
              <a:spcBef>
                <a:spcPts val="0"/>
              </a:spcBef>
              <a:spcAft>
                <a:spcPts val="0"/>
              </a:spcAft>
            </a:pPr>
            <a:r>
              <a:rPr lang="en-US" sz="2000" dirty="0">
                <a:latin typeface="Arial" panose="020B0604020202020204" pitchFamily="34" charset="0"/>
                <a:cs typeface="Arial" panose="020B0604020202020204" pitchFamily="34" charset="0"/>
              </a:rPr>
              <a:t>a.	</a:t>
            </a:r>
            <a:r>
              <a:rPr lang="en-US" sz="2000" dirty="0">
                <a:latin typeface="Arial" panose="020B0604020202020204" pitchFamily="34" charset="0"/>
              </a:rPr>
              <a:t>M/s JGI Margalla Branch Islamabad: </a:t>
            </a:r>
            <a:endParaRPr lang="en-US" sz="2000" dirty="0"/>
          </a:p>
          <a:p>
            <a:pPr marL="914400" marR="0" algn="just">
              <a:spcBef>
                <a:spcPts val="0"/>
              </a:spcBef>
              <a:spcAft>
                <a:spcPts val="0"/>
              </a:spcAft>
            </a:pPr>
            <a:r>
              <a:rPr lang="en-US" sz="2000" dirty="0">
                <a:latin typeface="Arial" panose="020B0604020202020204" pitchFamily="34" charset="0"/>
              </a:rPr>
              <a:t> </a:t>
            </a:r>
            <a:endParaRPr lang="en-US" sz="2000" dirty="0"/>
          </a:p>
          <a:p>
            <a:pPr marL="457200" marR="0" indent="966788" algn="just">
              <a:spcBef>
                <a:spcPts val="0"/>
              </a:spcBef>
              <a:spcAft>
                <a:spcPts val="0"/>
              </a:spcAft>
            </a:pPr>
            <a:r>
              <a:rPr lang="en-US" sz="2000" dirty="0" err="1">
                <a:latin typeface="Arial" panose="020B0604020202020204" pitchFamily="34" charset="0"/>
              </a:rPr>
              <a:t>i</a:t>
            </a:r>
            <a:r>
              <a:rPr lang="en-US" sz="2000" dirty="0">
                <a:latin typeface="Arial" panose="020B0604020202020204" pitchFamily="34" charset="0"/>
              </a:rPr>
              <a:t>.	Head Operations (</a:t>
            </a:r>
            <a:r>
              <a:rPr lang="en-US" sz="2000" dirty="0" err="1">
                <a:latin typeface="Arial" panose="020B0604020202020204" pitchFamily="34" charset="0"/>
              </a:rPr>
              <a:t>Mr</a:t>
            </a:r>
            <a:r>
              <a:rPr lang="en-US" sz="2000" dirty="0">
                <a:latin typeface="Arial" panose="020B0604020202020204" pitchFamily="34" charset="0"/>
              </a:rPr>
              <a:t> Arshad Shaikh): 0333-5152755</a:t>
            </a:r>
            <a:endParaRPr lang="en-US" sz="2000" dirty="0"/>
          </a:p>
          <a:p>
            <a:pPr marL="457200" marR="0" indent="966788" algn="just">
              <a:spcBef>
                <a:spcPts val="0"/>
              </a:spcBef>
              <a:spcAft>
                <a:spcPts val="0"/>
              </a:spcAft>
            </a:pPr>
            <a:r>
              <a:rPr lang="en-US" sz="2000" dirty="0">
                <a:latin typeface="Arial" panose="020B0604020202020204" pitchFamily="34" charset="0"/>
              </a:rPr>
              <a:t>ii.	</a:t>
            </a:r>
            <a:r>
              <a:rPr lang="en-US" sz="2000" dirty="0" err="1">
                <a:latin typeface="Arial" panose="020B0604020202020204" pitchFamily="34" charset="0"/>
              </a:rPr>
              <a:t>Asst</a:t>
            </a:r>
            <a:r>
              <a:rPr lang="en-US" sz="2000" dirty="0">
                <a:latin typeface="Arial" panose="020B0604020202020204" pitchFamily="34" charset="0"/>
              </a:rPr>
              <a:t> Vice President (</a:t>
            </a:r>
            <a:r>
              <a:rPr lang="en-US" sz="2000" dirty="0" err="1">
                <a:latin typeface="Arial" panose="020B0604020202020204" pitchFamily="34" charset="0"/>
              </a:rPr>
              <a:t>Mr</a:t>
            </a:r>
            <a:r>
              <a:rPr lang="en-US" sz="2000" dirty="0">
                <a:latin typeface="Arial" panose="020B0604020202020204" pitchFamily="34" charset="0"/>
              </a:rPr>
              <a:t> Shehzad): 0300-9501859</a:t>
            </a:r>
            <a:endParaRPr lang="en-US" sz="2000" dirty="0"/>
          </a:p>
          <a:p>
            <a:pPr marL="457200" marR="0" indent="966788" algn="just">
              <a:spcBef>
                <a:spcPts val="0"/>
              </a:spcBef>
              <a:spcAft>
                <a:spcPts val="0"/>
              </a:spcAft>
            </a:pPr>
            <a:r>
              <a:rPr lang="en-US" sz="2000" dirty="0">
                <a:latin typeface="Arial" panose="020B0604020202020204" pitchFamily="34" charset="0"/>
              </a:rPr>
              <a:t>iii.	Office No 051- 2828514-5</a:t>
            </a:r>
            <a:endParaRPr lang="en-US" sz="2000" dirty="0"/>
          </a:p>
          <a:p>
            <a:pPr indent="457200" algn="just">
              <a:spcAft>
                <a:spcPts val="0"/>
              </a:spcAft>
            </a:pPr>
            <a:r>
              <a:rPr lang="en-US" sz="2000" dirty="0">
                <a:latin typeface="Arial" panose="020B0604020202020204" pitchFamily="34" charset="0"/>
              </a:rPr>
              <a:t> </a:t>
            </a:r>
            <a:endParaRPr lang="en-US" sz="2000" dirty="0"/>
          </a:p>
          <a:p>
            <a:pPr indent="914400" algn="just">
              <a:spcAft>
                <a:spcPts val="0"/>
              </a:spcAft>
            </a:pPr>
            <a:r>
              <a:rPr lang="en-US" sz="2000" dirty="0">
                <a:latin typeface="Arial" panose="020B0604020202020204" pitchFamily="34" charset="0"/>
              </a:rPr>
              <a:t>b.	M/s JGI hotline: 021- 35657885-6</a:t>
            </a:r>
            <a:endParaRPr lang="en-US" sz="2000" dirty="0"/>
          </a:p>
          <a:p>
            <a:pPr indent="914400" algn="just">
              <a:spcAft>
                <a:spcPts val="0"/>
              </a:spcAft>
            </a:pPr>
            <a:r>
              <a:rPr lang="en-US" sz="2000" dirty="0">
                <a:latin typeface="Arial" panose="020B0604020202020204" pitchFamily="34" charset="0"/>
              </a:rPr>
              <a:t> </a:t>
            </a:r>
            <a:endParaRPr lang="en-US" sz="2000" dirty="0"/>
          </a:p>
          <a:p>
            <a:pPr indent="914400" algn="just">
              <a:spcAft>
                <a:spcPts val="0"/>
              </a:spcAft>
            </a:pPr>
            <a:r>
              <a:rPr lang="en-US" sz="2000" dirty="0">
                <a:latin typeface="Arial" panose="020B0604020202020204" pitchFamily="34" charset="0"/>
              </a:rPr>
              <a:t>c.	Healthcare office, BUHO: 051-9260002 Ext 1342 </a:t>
            </a:r>
            <a:endParaRPr lang="en-US" sz="2000" dirty="0"/>
          </a:p>
          <a:p>
            <a:pPr indent="914400" algn="just">
              <a:spcAft>
                <a:spcPts val="0"/>
              </a:spcAft>
            </a:pPr>
            <a:r>
              <a:rPr lang="en-US" sz="2000" dirty="0">
                <a:latin typeface="Arial" panose="020B0604020202020204" pitchFamily="34" charset="0"/>
              </a:rPr>
              <a:t>	Health care Operations:	0331-5116401</a:t>
            </a:r>
            <a:endParaRPr lang="en-US" sz="2000" dirty="0"/>
          </a:p>
          <a:p>
            <a:pPr indent="914400" algn="just">
              <a:spcAft>
                <a:spcPts val="0"/>
              </a:spcAft>
            </a:pPr>
            <a:endParaRPr lang="en-US" sz="20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ü"/>
            </a:pPr>
            <a:r>
              <a:rPr lang="en-US" sz="2000" dirty="0">
                <a:latin typeface="Arial" panose="020B0604020202020204" pitchFamily="34" charset="0"/>
                <a:cs typeface="Arial" panose="020B0604020202020204" pitchFamily="34" charset="0"/>
              </a:rPr>
              <a:t>subject to registration with insurance company and issuance of health card. </a:t>
            </a:r>
          </a:p>
          <a:p>
            <a:pPr marL="342900" indent="-342900" algn="jus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39</a:t>
            </a:fld>
            <a:endParaRPr lang="en-US"/>
          </a:p>
        </p:txBody>
      </p:sp>
    </p:spTree>
    <p:extLst>
      <p:ext uri="{BB962C8B-B14F-4D97-AF65-F5344CB8AC3E}">
        <p14:creationId xmlns:p14="http://schemas.microsoft.com/office/powerpoint/2010/main" val="901971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25271"/>
            <a:ext cx="10515600" cy="841829"/>
          </a:xfrm>
        </p:spPr>
        <p:txBody>
          <a:bodyPr>
            <a:noAutofit/>
          </a:bodyPr>
          <a:lstStyle/>
          <a:p>
            <a:pPr algn="ctr"/>
            <a:r>
              <a:rPr lang="en-US" sz="8800" b="1" u="sng" dirty="0">
                <a:solidFill>
                  <a:srgbClr val="00B0F0"/>
                </a:solidFill>
                <a:latin typeface="Segoe UI" panose="020B0502040204020203" pitchFamily="34" charset="0"/>
                <a:cs typeface="Segoe UI" panose="020B0502040204020203" pitchFamily="34" charset="0"/>
              </a:rPr>
              <a:t>Introduction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4</a:t>
            </a:fld>
            <a:endParaRPr lang="en-US"/>
          </a:p>
        </p:txBody>
      </p:sp>
    </p:spTree>
    <p:extLst>
      <p:ext uri="{BB962C8B-B14F-4D97-AF65-F5344CB8AC3E}">
        <p14:creationId xmlns:p14="http://schemas.microsoft.com/office/powerpoint/2010/main" val="28463921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normAutofit/>
          </a:bodyPr>
          <a:lstStyle/>
          <a:p>
            <a:pPr algn="ctr"/>
            <a:r>
              <a:rPr lang="en-US" b="1" u="sng" dirty="0">
                <a:solidFill>
                  <a:srgbClr val="00B0F0"/>
                </a:solidFill>
                <a:latin typeface="Segoe UI" panose="020B0502040204020203" pitchFamily="34" charset="0"/>
                <a:cs typeface="Segoe UI" panose="020B0502040204020203" pitchFamily="34" charset="0"/>
              </a:rPr>
              <a:t>Recent Improvements</a:t>
            </a:r>
          </a:p>
        </p:txBody>
      </p:sp>
      <p:sp>
        <p:nvSpPr>
          <p:cNvPr id="7" name="Rectangle 6"/>
          <p:cNvSpPr/>
          <p:nvPr/>
        </p:nvSpPr>
        <p:spPr>
          <a:xfrm>
            <a:off x="1506474" y="972457"/>
            <a:ext cx="9629611" cy="4708981"/>
          </a:xfrm>
          <a:prstGeom prst="rect">
            <a:avLst/>
          </a:prstGeom>
        </p:spPr>
        <p:txBody>
          <a:bodyPr wrap="square">
            <a:spAutoFit/>
          </a:bodyPr>
          <a:lstStyle/>
          <a:p>
            <a:pPr algn="just"/>
            <a:endParaRPr lang="en-US" sz="2000" dirty="0">
              <a:latin typeface="Arial" panose="020B0604020202020204" pitchFamily="34" charset="0"/>
              <a:cs typeface="Arial" panose="020B0604020202020204" pitchFamily="34" charset="0"/>
            </a:endParaRPr>
          </a:p>
          <a:p>
            <a:pPr marL="465138" marR="0" indent="-465138" algn="just">
              <a:spcBef>
                <a:spcPts val="0"/>
              </a:spcBef>
              <a:spcAft>
                <a:spcPts val="0"/>
              </a:spcAft>
              <a:buFont typeface="Wingdings" panose="05000000000000000000" pitchFamily="2" charset="2"/>
              <a:buChar char="ü"/>
            </a:pPr>
            <a:r>
              <a:rPr lang="en-US" sz="2000" dirty="0">
                <a:latin typeface="Arial" panose="020B0604020202020204" pitchFamily="34" charset="0"/>
                <a:cs typeface="Arial" panose="020B0604020202020204" pitchFamily="34" charset="0"/>
              </a:rPr>
              <a:t>In order to reduce time delays in health insurance procedures/ processes, following measures have been recently introduced by BUHO Admin </a:t>
            </a:r>
            <a:r>
              <a:rPr lang="en-US" sz="2000" dirty="0" err="1">
                <a:latin typeface="Arial" panose="020B0604020202020204" pitchFamily="34" charset="0"/>
                <a:cs typeface="Arial" panose="020B0604020202020204" pitchFamily="34" charset="0"/>
              </a:rPr>
              <a:t>Dte</a:t>
            </a:r>
            <a:r>
              <a:rPr lang="en-US" sz="2000" dirty="0">
                <a:latin typeface="Arial" panose="020B0604020202020204" pitchFamily="34" charset="0"/>
                <a:cs typeface="Arial" panose="020B0604020202020204" pitchFamily="34" charset="0"/>
              </a:rPr>
              <a:t>:</a:t>
            </a:r>
          </a:p>
          <a:p>
            <a:pPr marR="0" algn="just">
              <a:spcBef>
                <a:spcPts val="0"/>
              </a:spcBef>
              <a:spcAft>
                <a:spcPts val="0"/>
              </a:spcAft>
            </a:pPr>
            <a:endParaRPr lang="en-US" sz="2000" dirty="0">
              <a:latin typeface="Arial" panose="020B0604020202020204" pitchFamily="34" charset="0"/>
              <a:cs typeface="Arial" panose="020B0604020202020204" pitchFamily="34" charset="0"/>
            </a:endParaRPr>
          </a:p>
          <a:p>
            <a:pPr marR="0" indent="914400" algn="just">
              <a:spcBef>
                <a:spcPts val="0"/>
              </a:spcBef>
              <a:spcAft>
                <a:spcPts val="0"/>
              </a:spcAft>
            </a:pPr>
            <a:r>
              <a:rPr lang="en-US" sz="2000" dirty="0">
                <a:latin typeface="Arial" panose="020B0604020202020204" pitchFamily="34" charset="0"/>
                <a:cs typeface="Arial" panose="020B0604020202020204" pitchFamily="34" charset="0"/>
              </a:rPr>
              <a:t>a.	All Campuses have been directed to send weekly registration data 	online</a:t>
            </a:r>
            <a:endParaRPr lang="en-US" sz="2000" dirty="0">
              <a:latin typeface="Arial" panose="020B0604020202020204" pitchFamily="34" charset="0"/>
            </a:endParaRPr>
          </a:p>
          <a:p>
            <a:pPr marR="0" indent="914400" algn="just">
              <a:spcBef>
                <a:spcPts val="0"/>
              </a:spcBef>
              <a:spcAft>
                <a:spcPts val="0"/>
              </a:spcAft>
            </a:pPr>
            <a:endParaRPr lang="en-US" sz="2000" dirty="0"/>
          </a:p>
          <a:p>
            <a:pPr marL="914400" marR="0" algn="just">
              <a:spcBef>
                <a:spcPts val="0"/>
              </a:spcBef>
              <a:spcAft>
                <a:spcPts val="0"/>
              </a:spcAft>
            </a:pPr>
            <a:r>
              <a:rPr lang="en-US" sz="2000" dirty="0">
                <a:latin typeface="Arial" panose="020B0604020202020204" pitchFamily="34" charset="0"/>
              </a:rPr>
              <a:t>b.	Submission of claims to be made directly to JGI by the Campuses. (Work in progress)</a:t>
            </a:r>
            <a:endParaRPr lang="en-US" sz="2000" dirty="0"/>
          </a:p>
          <a:p>
            <a:pPr indent="914400" algn="just">
              <a:spcAft>
                <a:spcPts val="0"/>
              </a:spcAft>
            </a:pPr>
            <a:r>
              <a:rPr lang="en-US" sz="2000" dirty="0">
                <a:latin typeface="Arial" panose="020B0604020202020204" pitchFamily="34" charset="0"/>
              </a:rPr>
              <a:t> </a:t>
            </a:r>
            <a:endParaRPr lang="en-US" sz="2000" dirty="0"/>
          </a:p>
          <a:p>
            <a:pPr indent="914400" algn="just">
              <a:spcAft>
                <a:spcPts val="0"/>
              </a:spcAft>
            </a:pPr>
            <a:r>
              <a:rPr lang="en-US" sz="2000" dirty="0">
                <a:latin typeface="Arial" panose="020B0604020202020204" pitchFamily="34" charset="0"/>
              </a:rPr>
              <a:t>c.	Claims reimbursement has been made online directly into the 	bank accounts of individual employees.</a:t>
            </a:r>
            <a:r>
              <a:rPr lang="en-US" sz="2000" dirty="0">
                <a:latin typeface="Arial" panose="020B0604020202020204" pitchFamily="34" charset="0"/>
                <a:cs typeface="Arial" panose="020B0604020202020204" pitchFamily="34" charset="0"/>
              </a:rPr>
              <a:t> So far </a:t>
            </a:r>
            <a:r>
              <a:rPr lang="en-US" sz="2000" dirty="0" smtClean="0">
                <a:latin typeface="Arial" panose="020B0604020202020204" pitchFamily="34" charset="0"/>
                <a:cs typeface="Arial" panose="020B0604020202020204" pitchFamily="34" charset="0"/>
              </a:rPr>
              <a:t>300 </a:t>
            </a:r>
            <a:r>
              <a:rPr lang="en-US" sz="2000" dirty="0">
                <a:latin typeface="Arial" panose="020B0604020202020204" pitchFamily="34" charset="0"/>
                <a:cs typeface="Arial" panose="020B0604020202020204" pitchFamily="34" charset="0"/>
              </a:rPr>
              <a:t>claims settled 	online.</a:t>
            </a:r>
          </a:p>
          <a:p>
            <a:pPr algn="just"/>
            <a:endParaRPr lang="en-US" sz="2000" dirty="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40</a:t>
            </a:fld>
            <a:endParaRPr lang="en-US"/>
          </a:p>
        </p:txBody>
      </p:sp>
    </p:spTree>
    <p:extLst>
      <p:ext uri="{BB962C8B-B14F-4D97-AF65-F5344CB8AC3E}">
        <p14:creationId xmlns:p14="http://schemas.microsoft.com/office/powerpoint/2010/main" val="1836738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0057"/>
            <a:ext cx="10515600" cy="841829"/>
          </a:xfrm>
        </p:spPr>
        <p:txBody>
          <a:bodyPr>
            <a:noAutofit/>
          </a:bodyPr>
          <a:lstStyle/>
          <a:p>
            <a:pPr algn="ctr"/>
            <a:r>
              <a:rPr lang="en-US" sz="8800" b="1" u="sng" dirty="0">
                <a:solidFill>
                  <a:srgbClr val="00B0F0"/>
                </a:solidFill>
                <a:latin typeface="Segoe UI" panose="020B0502040204020203" pitchFamily="34" charset="0"/>
                <a:cs typeface="Segoe UI" panose="020B0502040204020203" pitchFamily="34" charset="0"/>
              </a:rPr>
              <a:t>Any Question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41</a:t>
            </a:fld>
            <a:endParaRPr lang="en-US"/>
          </a:p>
        </p:txBody>
      </p:sp>
    </p:spTree>
    <p:extLst>
      <p:ext uri="{BB962C8B-B14F-4D97-AF65-F5344CB8AC3E}">
        <p14:creationId xmlns:p14="http://schemas.microsoft.com/office/powerpoint/2010/main" val="1510814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0057"/>
            <a:ext cx="10515600" cy="841829"/>
          </a:xfrm>
        </p:spPr>
        <p:txBody>
          <a:bodyPr>
            <a:noAutofit/>
          </a:bodyPr>
          <a:lstStyle/>
          <a:p>
            <a:pPr algn="ctr"/>
            <a:r>
              <a:rPr lang="en-US" sz="8800" b="1" u="sng" dirty="0">
                <a:solidFill>
                  <a:srgbClr val="00B0F0"/>
                </a:solidFill>
                <a:latin typeface="Segoe UI" panose="020B0502040204020203" pitchFamily="34" charset="0"/>
                <a:cs typeface="Segoe UI" panose="020B0502040204020203" pitchFamily="34" charset="0"/>
              </a:rPr>
              <a:t>Any Suggestions /Feedback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42</a:t>
            </a:fld>
            <a:endParaRPr lang="en-US"/>
          </a:p>
        </p:txBody>
      </p:sp>
    </p:spTree>
    <p:extLst>
      <p:ext uri="{BB962C8B-B14F-4D97-AF65-F5344CB8AC3E}">
        <p14:creationId xmlns:p14="http://schemas.microsoft.com/office/powerpoint/2010/main" val="12206710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0057"/>
            <a:ext cx="10515600" cy="841829"/>
          </a:xfrm>
        </p:spPr>
        <p:txBody>
          <a:bodyPr>
            <a:noAutofit/>
          </a:bodyPr>
          <a:lstStyle/>
          <a:p>
            <a:pPr algn="ctr"/>
            <a:r>
              <a:rPr lang="en-US" sz="8800" b="1" u="sng" dirty="0">
                <a:solidFill>
                  <a:srgbClr val="00B0F0"/>
                </a:solidFill>
                <a:latin typeface="Segoe UI" panose="020B0502040204020203" pitchFamily="34" charset="0"/>
                <a:cs typeface="Segoe UI" panose="020B0502040204020203" pitchFamily="34" charset="0"/>
              </a:rPr>
              <a:t>Thank You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43</a:t>
            </a:fld>
            <a:endParaRPr lang="en-US"/>
          </a:p>
        </p:txBody>
      </p:sp>
    </p:spTree>
    <p:extLst>
      <p:ext uri="{BB962C8B-B14F-4D97-AF65-F5344CB8AC3E}">
        <p14:creationId xmlns:p14="http://schemas.microsoft.com/office/powerpoint/2010/main" val="19650726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Out-Patient Benefits </a:t>
            </a:r>
          </a:p>
        </p:txBody>
      </p:sp>
      <p:sp>
        <p:nvSpPr>
          <p:cNvPr id="6" name="Rectangle 5"/>
          <p:cNvSpPr/>
          <p:nvPr/>
        </p:nvSpPr>
        <p:spPr>
          <a:xfrm>
            <a:off x="1277257" y="988442"/>
            <a:ext cx="9840686" cy="5201424"/>
          </a:xfrm>
          <a:prstGeom prst="rect">
            <a:avLst/>
          </a:prstGeom>
        </p:spPr>
        <p:txBody>
          <a:bodyPr wrap="square">
            <a:spAutoFit/>
          </a:bodyPr>
          <a:lstStyle/>
          <a:p>
            <a:pPr algn="just"/>
            <a:endParaRPr lang="en-US" sz="2000" dirty="0">
              <a:latin typeface="Arial" panose="020B0604020202020204" pitchFamily="34" charset="0"/>
              <a:cs typeface="Arial" panose="020B0604020202020204" pitchFamily="34" charset="0"/>
            </a:endParaRPr>
          </a:p>
          <a:p>
            <a:pPr lvl="0">
              <a:defRPr/>
            </a:pPr>
            <a:r>
              <a:rPr lang="en-US" sz="2400" b="1" u="sng" dirty="0">
                <a:solidFill>
                  <a:prstClr val="black"/>
                </a:solidFill>
                <a:latin typeface="Arial" panose="020B0604020202020204" pitchFamily="34" charset="0"/>
                <a:cs typeface="Arial" panose="020B0604020202020204" pitchFamily="34" charset="0"/>
              </a:rPr>
              <a:t>Outpatient Benefits</a:t>
            </a:r>
            <a:r>
              <a:rPr lang="en-US" sz="2400" dirty="0">
                <a:solidFill>
                  <a:prstClr val="black"/>
                </a:solidFill>
                <a:latin typeface="Arial" panose="020B0604020202020204" pitchFamily="34" charset="0"/>
                <a:cs typeface="Arial" panose="020B0604020202020204" pitchFamily="34" charset="0"/>
              </a:rPr>
              <a:t>.</a:t>
            </a:r>
            <a:r>
              <a:rPr lang="en-US" sz="2400" b="1" dirty="0">
                <a:solidFill>
                  <a:prstClr val="black"/>
                </a:solidFill>
                <a:latin typeface="Arial" panose="020B0604020202020204" pitchFamily="34" charset="0"/>
                <a:cs typeface="Arial" panose="020B0604020202020204" pitchFamily="34" charset="0"/>
              </a:rPr>
              <a:t> </a:t>
            </a:r>
            <a:r>
              <a:rPr lang="en-US" sz="2400" dirty="0">
                <a:solidFill>
                  <a:prstClr val="black"/>
                </a:solidFill>
                <a:latin typeface="Arial" panose="020B0604020202020204" pitchFamily="34" charset="0"/>
                <a:cs typeface="Arial" panose="020B0604020202020204" pitchFamily="34" charset="0"/>
              </a:rPr>
              <a:t>provides coverage against following:</a:t>
            </a:r>
          </a:p>
          <a:p>
            <a:pPr lvl="0">
              <a:defRPr/>
            </a:pPr>
            <a:r>
              <a:rPr lang="en-US" sz="2400" dirty="0">
                <a:solidFill>
                  <a:prstClr val="black"/>
                </a:solidFill>
                <a:latin typeface="Arial" panose="020B0604020202020204" pitchFamily="34" charset="0"/>
                <a:cs typeface="Arial" panose="020B0604020202020204" pitchFamily="34" charset="0"/>
              </a:rPr>
              <a:t> </a:t>
            </a:r>
          </a:p>
          <a:p>
            <a:pPr marL="342900" lvl="0" indent="-342900">
              <a:buFont typeface="Wingdings" panose="05000000000000000000" pitchFamily="2" charset="2"/>
              <a:buChar char="ü"/>
              <a:defRPr/>
            </a:pPr>
            <a:r>
              <a:rPr lang="en-US" sz="2400" dirty="0">
                <a:solidFill>
                  <a:prstClr val="black"/>
                </a:solidFill>
                <a:latin typeface="Arial" panose="020B0604020202020204" pitchFamily="34" charset="0"/>
                <a:cs typeface="Arial" panose="020B0604020202020204" pitchFamily="34" charset="0"/>
              </a:rPr>
              <a:t>Registered General Medical Practitioner, Homeopathic physician/ Hakeem, specialist’s consultation</a:t>
            </a:r>
          </a:p>
          <a:p>
            <a:pPr marL="342900" lvl="0" indent="-342900">
              <a:buFont typeface="Wingdings" panose="05000000000000000000" pitchFamily="2" charset="2"/>
              <a:buChar char="ü"/>
              <a:defRPr/>
            </a:pPr>
            <a:r>
              <a:rPr lang="en-US" sz="2400" dirty="0">
                <a:solidFill>
                  <a:prstClr val="black"/>
                </a:solidFill>
                <a:latin typeface="Arial" panose="020B0604020202020204" pitchFamily="34" charset="0"/>
                <a:cs typeface="Arial" panose="020B0604020202020204" pitchFamily="34" charset="0"/>
              </a:rPr>
              <a:t>Prescription drugs (medicines and treatments including surgical dressings, physiotherapy and acupuncture)</a:t>
            </a:r>
          </a:p>
          <a:p>
            <a:pPr marL="342900" lvl="0" indent="-342900">
              <a:buFont typeface="Wingdings" panose="05000000000000000000" pitchFamily="2" charset="2"/>
              <a:buChar char="ü"/>
              <a:defRPr/>
            </a:pPr>
            <a:r>
              <a:rPr lang="en-US" sz="2400" dirty="0">
                <a:solidFill>
                  <a:prstClr val="black"/>
                </a:solidFill>
                <a:latin typeface="Arial" panose="020B0604020202020204" pitchFamily="34" charset="0"/>
                <a:cs typeface="Arial" panose="020B0604020202020204" pitchFamily="34" charset="0"/>
              </a:rPr>
              <a:t>Laboratory and X-ray examinations</a:t>
            </a:r>
          </a:p>
          <a:p>
            <a:pPr marL="342900" lvl="0" indent="-342900">
              <a:buFont typeface="Wingdings" panose="05000000000000000000" pitchFamily="2" charset="2"/>
              <a:buChar char="ü"/>
              <a:defRPr/>
            </a:pPr>
            <a:r>
              <a:rPr lang="en-US" sz="2400" dirty="0">
                <a:solidFill>
                  <a:prstClr val="black"/>
                </a:solidFill>
                <a:latin typeface="Arial" panose="020B0604020202020204" pitchFamily="34" charset="0"/>
                <a:cs typeface="Arial" panose="020B0604020202020204" pitchFamily="34" charset="0"/>
              </a:rPr>
              <a:t>ECGs and EEGs</a:t>
            </a:r>
          </a:p>
          <a:p>
            <a:pPr marL="342900" lvl="0" indent="-342900">
              <a:buFont typeface="Wingdings" panose="05000000000000000000" pitchFamily="2" charset="2"/>
              <a:buChar char="ü"/>
              <a:defRPr/>
            </a:pPr>
            <a:r>
              <a:rPr lang="en-US" sz="2400" dirty="0">
                <a:solidFill>
                  <a:prstClr val="black"/>
                </a:solidFill>
                <a:latin typeface="Arial" panose="020B0604020202020204" pitchFamily="34" charset="0"/>
                <a:cs typeface="Arial" panose="020B0604020202020204" pitchFamily="34" charset="0"/>
              </a:rPr>
              <a:t>Eye testing</a:t>
            </a:r>
          </a:p>
          <a:p>
            <a:pPr marL="342900" lvl="0" indent="-342900">
              <a:buFont typeface="Wingdings" panose="05000000000000000000" pitchFamily="2" charset="2"/>
              <a:buChar char="ü"/>
              <a:defRPr/>
            </a:pPr>
            <a:r>
              <a:rPr lang="en-US" sz="2400" dirty="0">
                <a:solidFill>
                  <a:prstClr val="black"/>
                </a:solidFill>
                <a:latin typeface="Arial" panose="020B0604020202020204" pitchFamily="34" charset="0"/>
                <a:cs typeface="Arial" panose="020B0604020202020204" pitchFamily="34" charset="0"/>
              </a:rPr>
              <a:t>Physiotherapy and other similar treatments</a:t>
            </a:r>
          </a:p>
          <a:p>
            <a:pPr marL="342900" lvl="0" indent="-342900">
              <a:buFont typeface="Wingdings" panose="05000000000000000000" pitchFamily="2" charset="2"/>
              <a:buChar char="ü"/>
              <a:defRPr/>
            </a:pPr>
            <a:r>
              <a:rPr lang="en-US" sz="2400" dirty="0">
                <a:solidFill>
                  <a:prstClr val="black"/>
                </a:solidFill>
                <a:latin typeface="Arial" panose="020B0604020202020204" pitchFamily="34" charset="0"/>
                <a:cs typeface="Arial" panose="020B0604020202020204" pitchFamily="34" charset="0"/>
              </a:rPr>
              <a:t>Ultrasound and other diagnostic tests</a:t>
            </a:r>
          </a:p>
          <a:p>
            <a:pPr marL="342900" lvl="0" indent="-342900">
              <a:buFont typeface="Wingdings" panose="05000000000000000000" pitchFamily="2" charset="2"/>
              <a:buChar char="ü"/>
              <a:defRPr/>
            </a:pPr>
            <a:r>
              <a:rPr lang="en-US" sz="2400" dirty="0">
                <a:solidFill>
                  <a:prstClr val="black"/>
                </a:solidFill>
                <a:latin typeface="Arial" panose="020B0604020202020204" pitchFamily="34" charset="0"/>
                <a:cs typeface="Arial" panose="020B0604020202020204" pitchFamily="34" charset="0"/>
              </a:rPr>
              <a:t>Dental treatment excluding orthodontics and all cosmetics treatment (braces, scaling, crowning, and dentures)</a:t>
            </a:r>
          </a:p>
        </p:txBody>
      </p:sp>
      <p:sp>
        <p:nvSpPr>
          <p:cNvPr id="3" name="Slide Number Placeholder 2"/>
          <p:cNvSpPr>
            <a:spLocks noGrp="1"/>
          </p:cNvSpPr>
          <p:nvPr>
            <p:ph type="sldNum" sz="quarter" idx="12"/>
          </p:nvPr>
        </p:nvSpPr>
        <p:spPr/>
        <p:txBody>
          <a:bodyPr/>
          <a:lstStyle/>
          <a:p>
            <a:fld id="{5D720ED7-FDD9-4A44-AE97-CBB62F2E2D24}" type="slidenum">
              <a:rPr lang="en-US" smtClean="0"/>
              <a:pPr/>
              <a:t>44</a:t>
            </a:fld>
            <a:endParaRPr lang="en-US"/>
          </a:p>
        </p:txBody>
      </p:sp>
    </p:spTree>
    <p:extLst>
      <p:ext uri="{BB962C8B-B14F-4D97-AF65-F5344CB8AC3E}">
        <p14:creationId xmlns:p14="http://schemas.microsoft.com/office/powerpoint/2010/main" val="28213795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Hospitalization Expenses Benefits </a:t>
            </a:r>
          </a:p>
        </p:txBody>
      </p:sp>
      <p:sp>
        <p:nvSpPr>
          <p:cNvPr id="6" name="Rectangle 5"/>
          <p:cNvSpPr/>
          <p:nvPr/>
        </p:nvSpPr>
        <p:spPr>
          <a:xfrm>
            <a:off x="1277257" y="988442"/>
            <a:ext cx="9840686" cy="4801314"/>
          </a:xfrm>
          <a:prstGeom prst="rect">
            <a:avLst/>
          </a:prstGeom>
        </p:spPr>
        <p:txBody>
          <a:bodyPr wrap="square">
            <a:spAutoFit/>
          </a:bodyPr>
          <a:lstStyle/>
          <a:p>
            <a:pPr algn="just"/>
            <a:endParaRPr lang="en-US" sz="2000" dirty="0">
              <a:latin typeface="Arial" panose="020B0604020202020204" pitchFamily="34" charset="0"/>
              <a:cs typeface="Arial" panose="020B0604020202020204" pitchFamily="34" charset="0"/>
            </a:endParaRPr>
          </a:p>
          <a:p>
            <a:pPr marL="342900" lvl="0" indent="-342900" algn="just">
              <a:buFont typeface="Wingdings" panose="05000000000000000000" pitchFamily="2" charset="2"/>
              <a:buChar char="ü"/>
              <a:defRPr/>
            </a:pPr>
            <a:r>
              <a:rPr lang="en-US" sz="2200" b="1" u="sng" dirty="0">
                <a:solidFill>
                  <a:prstClr val="black"/>
                </a:solidFill>
                <a:latin typeface="Arial" panose="020B0604020202020204" pitchFamily="34" charset="0"/>
                <a:cs typeface="Arial" panose="020B0604020202020204" pitchFamily="34" charset="0"/>
              </a:rPr>
              <a:t>Hospitalization Expenses Benefits (IPD) </a:t>
            </a:r>
            <a:r>
              <a:rPr lang="en-US" sz="2200" dirty="0">
                <a:solidFill>
                  <a:prstClr val="black"/>
                </a:solidFill>
                <a:latin typeface="Arial" panose="020B0604020202020204" pitchFamily="34" charset="0"/>
                <a:cs typeface="Arial" panose="020B0604020202020204" pitchFamily="34" charset="0"/>
              </a:rPr>
              <a:t>– Insurance company shall pay for all medically necessary treatment provided on the advice of physician during hospital confinement. Benefits include:</a:t>
            </a:r>
          </a:p>
          <a:p>
            <a:pPr marL="800100" lvl="1" indent="-342900" algn="just">
              <a:buFont typeface="Wingdings" panose="05000000000000000000" pitchFamily="2" charset="2"/>
              <a:buChar char="ü"/>
              <a:defRPr/>
            </a:pPr>
            <a:r>
              <a:rPr lang="en-US" sz="2200" u="sng" dirty="0">
                <a:solidFill>
                  <a:prstClr val="black"/>
                </a:solidFill>
                <a:latin typeface="Arial" panose="020B0604020202020204" pitchFamily="34" charset="0"/>
                <a:cs typeface="Arial" panose="020B0604020202020204" pitchFamily="34" charset="0"/>
              </a:rPr>
              <a:t>Daily room charges</a:t>
            </a:r>
          </a:p>
          <a:p>
            <a:pPr marL="800100" lvl="1" indent="-342900" algn="just">
              <a:buFont typeface="Wingdings" panose="05000000000000000000" pitchFamily="2" charset="2"/>
              <a:buChar char="ü"/>
              <a:defRPr/>
            </a:pPr>
            <a:r>
              <a:rPr lang="en-US" sz="2200" u="sng" dirty="0">
                <a:solidFill>
                  <a:prstClr val="black"/>
                </a:solidFill>
                <a:latin typeface="Arial" panose="020B0604020202020204" pitchFamily="34" charset="0"/>
                <a:cs typeface="Arial" panose="020B0604020202020204" pitchFamily="34" charset="0"/>
              </a:rPr>
              <a:t>Hospital miscellaneous expenses </a:t>
            </a:r>
            <a:r>
              <a:rPr lang="en-US" sz="2200" dirty="0">
                <a:solidFill>
                  <a:prstClr val="black"/>
                </a:solidFill>
                <a:latin typeface="Arial" panose="020B0604020202020204" pitchFamily="34" charset="0"/>
                <a:cs typeface="Arial" panose="020B0604020202020204" pitchFamily="34" charset="0"/>
              </a:rPr>
              <a:t>-Expenses made for prescribed medical supplies &amp; services, baby nursing care, physicians &amp; surgeons’ visits, laboratory tests &amp; X-Ray examinations, operation theatre charges, anesthesia &amp; administration there of, blood transfusion including cost of blood, ICU, circumcision charges</a:t>
            </a:r>
          </a:p>
          <a:p>
            <a:pPr marL="800100" lvl="1" indent="-342900" algn="just">
              <a:buFont typeface="Wingdings" panose="05000000000000000000" pitchFamily="2" charset="2"/>
              <a:buChar char="ü"/>
              <a:defRPr/>
            </a:pPr>
            <a:r>
              <a:rPr lang="en-US" sz="2200" u="sng" dirty="0">
                <a:solidFill>
                  <a:prstClr val="black"/>
                </a:solidFill>
                <a:latin typeface="Arial" panose="020B0604020202020204" pitchFamily="34" charset="0"/>
                <a:cs typeface="Arial" panose="020B0604020202020204" pitchFamily="34" charset="0"/>
              </a:rPr>
              <a:t>Surgical Expenses</a:t>
            </a:r>
            <a:r>
              <a:rPr lang="en-US" sz="2200" dirty="0">
                <a:solidFill>
                  <a:prstClr val="black"/>
                </a:solidFill>
                <a:latin typeface="Arial" panose="020B0604020202020204" pitchFamily="34" charset="0"/>
                <a:cs typeface="Arial" panose="020B0604020202020204" pitchFamily="34" charset="0"/>
              </a:rPr>
              <a:t> - Fee for any surgical operation. Fee for any surgical operation performed by a Licensed Physician / Surgeon</a:t>
            </a:r>
          </a:p>
          <a:p>
            <a:pPr marL="800100" lvl="1" indent="-342900" algn="just">
              <a:buFont typeface="Wingdings" panose="05000000000000000000" pitchFamily="2" charset="2"/>
              <a:buChar char="ü"/>
              <a:defRPr/>
            </a:pPr>
            <a:r>
              <a:rPr lang="en-US" sz="2200" u="sng" dirty="0">
                <a:solidFill>
                  <a:prstClr val="black"/>
                </a:solidFill>
                <a:latin typeface="Arial" panose="020B0604020202020204" pitchFamily="34" charset="0"/>
                <a:cs typeface="Arial" panose="020B0604020202020204" pitchFamily="34" charset="0"/>
              </a:rPr>
              <a:t>Congenital</a:t>
            </a:r>
            <a:r>
              <a:rPr lang="en-US" sz="2200" dirty="0">
                <a:solidFill>
                  <a:prstClr val="black"/>
                </a:solidFill>
                <a:latin typeface="Arial" panose="020B0604020202020204" pitchFamily="34" charset="0"/>
                <a:cs typeface="Arial" panose="020B0604020202020204" pitchFamily="34" charset="0"/>
              </a:rPr>
              <a:t> - Congenital diseases of new born children are covered </a:t>
            </a:r>
          </a:p>
          <a:p>
            <a:pPr marL="800100" lvl="1" indent="-342900" algn="just">
              <a:buFont typeface="Wingdings" panose="05000000000000000000" pitchFamily="2" charset="2"/>
              <a:buChar char="ü"/>
              <a:defRPr/>
            </a:pPr>
            <a:r>
              <a:rPr lang="en-US" sz="2200" u="sng" dirty="0">
                <a:solidFill>
                  <a:prstClr val="black"/>
                </a:solidFill>
                <a:latin typeface="Arial" panose="020B0604020202020204" pitchFamily="34" charset="0"/>
                <a:cs typeface="Arial" panose="020B0604020202020204" pitchFamily="34" charset="0"/>
              </a:rPr>
              <a:t>Hepatitis</a:t>
            </a:r>
            <a:r>
              <a:rPr lang="en-US" sz="2200" dirty="0">
                <a:solidFill>
                  <a:prstClr val="black"/>
                </a:solidFill>
                <a:latin typeface="Arial" panose="020B0604020202020204" pitchFamily="34" charset="0"/>
                <a:cs typeface="Arial" panose="020B0604020202020204" pitchFamily="34" charset="0"/>
              </a:rPr>
              <a:t> - covered as In-Patient without admission in hospital</a:t>
            </a:r>
          </a:p>
        </p:txBody>
      </p:sp>
      <p:sp>
        <p:nvSpPr>
          <p:cNvPr id="3" name="Slide Number Placeholder 2"/>
          <p:cNvSpPr>
            <a:spLocks noGrp="1"/>
          </p:cNvSpPr>
          <p:nvPr>
            <p:ph type="sldNum" sz="quarter" idx="12"/>
          </p:nvPr>
        </p:nvSpPr>
        <p:spPr/>
        <p:txBody>
          <a:bodyPr/>
          <a:lstStyle/>
          <a:p>
            <a:fld id="{5D720ED7-FDD9-4A44-AE97-CBB62F2E2D24}" type="slidenum">
              <a:rPr lang="en-US" smtClean="0"/>
              <a:pPr/>
              <a:t>45</a:t>
            </a:fld>
            <a:endParaRPr lang="en-US"/>
          </a:p>
        </p:txBody>
      </p:sp>
    </p:spTree>
    <p:extLst>
      <p:ext uri="{BB962C8B-B14F-4D97-AF65-F5344CB8AC3E}">
        <p14:creationId xmlns:p14="http://schemas.microsoft.com/office/powerpoint/2010/main" val="28213795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Hospitalization Expenses Benefits </a:t>
            </a:r>
          </a:p>
        </p:txBody>
      </p:sp>
      <p:sp>
        <p:nvSpPr>
          <p:cNvPr id="4" name="Title 4"/>
          <p:cNvSpPr txBox="1">
            <a:spLocks/>
          </p:cNvSpPr>
          <p:nvPr/>
        </p:nvSpPr>
        <p:spPr>
          <a:xfrm>
            <a:off x="1454045" y="876924"/>
            <a:ext cx="9953468" cy="5471410"/>
          </a:xfrm>
          <a:prstGeom prst="rect">
            <a:avLst/>
          </a:prstGeom>
          <a:solidFill>
            <a:schemeClr val="bg1"/>
          </a:solidFill>
        </p:spPr>
        <p:txBody>
          <a:bodyPr vert="horz" lIns="91440" tIns="45720" rIns="91440" bIns="45720" rtlCol="0" anchor="ctr">
            <a:normAutofit fontScale="75000" lnSpcReduction="20000"/>
          </a:bodyPr>
          <a:lstStyle/>
          <a:p>
            <a:pPr marL="508000" marR="0" lvl="1" indent="0" algn="l" defTabSz="914400" rtl="0" eaLnBrk="1" fontAlgn="auto" latinLnBrk="0" hangingPunct="1">
              <a:lnSpc>
                <a:spcPct val="100000"/>
              </a:lnSpc>
              <a:spcBef>
                <a:spcPct val="0"/>
              </a:spcBef>
              <a:spcAft>
                <a:spcPts val="0"/>
              </a:spcAft>
              <a:buClrTx/>
              <a:buSzTx/>
              <a:buFontTx/>
              <a:buNone/>
              <a:tabLst>
                <a:tab pos="53975" algn="l"/>
              </a:tabLst>
              <a:defRPr/>
            </a:pPr>
            <a:r>
              <a:rPr kumimoji="0" lang="en-US" sz="2700" b="0" i="0" u="none" strike="noStrike" kern="0" cap="none" spc="0" normalizeH="0" baseline="0" noProof="0" dirty="0">
                <a:ln>
                  <a:noFill/>
                </a:ln>
                <a:solidFill>
                  <a:schemeClr val="tx1"/>
                </a:solidFill>
                <a:effectLst/>
                <a:uLnTx/>
                <a:uFillTx/>
                <a:latin typeface="Arial" pitchFamily="34" charset="0"/>
                <a:cs typeface="Arial" pitchFamily="34" charset="0"/>
              </a:rPr>
              <a:t/>
            </a:r>
            <a:br>
              <a:rPr kumimoji="0" lang="en-US" sz="27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2700" b="0" i="0" u="none" strike="noStrike" kern="0" cap="none" spc="0" normalizeH="0" baseline="0" noProof="0" dirty="0">
                <a:ln>
                  <a:noFill/>
                </a:ln>
                <a:solidFill>
                  <a:schemeClr val="tx1"/>
                </a:solidFill>
                <a:effectLst/>
                <a:uLnTx/>
                <a:uFillTx/>
                <a:latin typeface="Arial" pitchFamily="34" charset="0"/>
                <a:cs typeface="Arial" pitchFamily="34" charset="0"/>
              </a:rPr>
              <a:t/>
            </a:r>
            <a:br>
              <a:rPr kumimoji="0" lang="en-US" sz="27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3000" b="1" i="0" u="none" strike="noStrike" kern="1200" cap="none" spc="0" normalizeH="0" baseline="0" noProof="0" dirty="0">
                <a:ln>
                  <a:noFill/>
                </a:ln>
                <a:solidFill>
                  <a:srgbClr val="0000FF"/>
                </a:solidFill>
                <a:effectLst>
                  <a:outerShdw blurRad="38100" dist="38100" dir="2700000" algn="tl">
                    <a:srgbClr val="000000">
                      <a:alpha val="43137"/>
                    </a:srgbClr>
                  </a:outerShdw>
                </a:effectLst>
                <a:uLnTx/>
                <a:uFillTx/>
                <a:latin typeface="Arial" pitchFamily="34" charset="0"/>
                <a:cs typeface="Arial" pitchFamily="34" charset="0"/>
              </a:rPr>
              <a:t>MATERNITY</a:t>
            </a:r>
            <a:r>
              <a:rPr kumimoji="0" lang="en-US" sz="3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cs typeface="Arial" pitchFamily="34" charset="0"/>
              </a:rPr>
              <a:t> </a:t>
            </a:r>
            <a:br>
              <a:rPr kumimoji="0" lang="en-US" sz="3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cs typeface="Arial" pitchFamily="34" charset="0"/>
              </a:rPr>
            </a:br>
            <a:r>
              <a:rPr kumimoji="0" lang="en-US" sz="3000" b="0" i="0" u="none" strike="noStrike" kern="1200" cap="none" spc="0" normalizeH="0" baseline="0" noProof="0" dirty="0">
                <a:ln>
                  <a:noFill/>
                </a:ln>
                <a:solidFill>
                  <a:schemeClr val="tx1"/>
                </a:solidFill>
                <a:effectLst/>
                <a:uLnTx/>
                <a:uFillTx/>
                <a:latin typeface="Arial" pitchFamily="34" charset="0"/>
                <a:cs typeface="Arial" pitchFamily="34" charset="0"/>
              </a:rPr>
              <a:t>Any hospitalization directly or indirectly related to pregnancy is governed by the maternity benefit: </a:t>
            </a:r>
            <a:br>
              <a:rPr kumimoji="0" lang="en-US" sz="3000" b="0" i="0" u="none" strike="noStrike" kern="1200" cap="none" spc="0" normalizeH="0" baseline="0" noProof="0" dirty="0">
                <a:ln>
                  <a:noFill/>
                </a:ln>
                <a:solidFill>
                  <a:schemeClr val="tx1"/>
                </a:solidFill>
                <a:effectLst/>
                <a:uLnTx/>
                <a:uFillTx/>
                <a:latin typeface="Arial" pitchFamily="34" charset="0"/>
                <a:cs typeface="Arial" pitchFamily="34" charset="0"/>
              </a:rPr>
            </a:br>
            <a:r>
              <a:rPr kumimoji="0" lang="en-US" sz="3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cs typeface="Arial" pitchFamily="34" charset="0"/>
              </a:rPr>
              <a:t/>
            </a:r>
            <a:br>
              <a:rPr kumimoji="0" lang="en-US" sz="3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cs typeface="Arial" pitchFamily="34" charset="0"/>
              </a:rPr>
            </a:br>
            <a: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t>(1)     Pre and post natal expenses.</a:t>
            </a:r>
            <a:b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t>(2)     Gynecologist’s fee.</a:t>
            </a:r>
            <a:b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t>(3)     Labor Room &amp; Operation theatre charges.</a:t>
            </a:r>
            <a:b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t>(4)     Anesthetist fee.</a:t>
            </a:r>
            <a:b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t>(5)     Medicines.</a:t>
            </a:r>
            <a:b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t>(6)     Diagnostic tests.</a:t>
            </a:r>
            <a:b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t>(7)     Baby Nursing care.</a:t>
            </a:r>
            <a:b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t>(8)     Circumcision of a baby boy.</a:t>
            </a:r>
            <a:b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3000" b="0" i="0" u="none" strike="noStrike" kern="0" cap="none" spc="0" normalizeH="0" baseline="0" noProof="0" dirty="0">
                <a:ln>
                  <a:noFill/>
                </a:ln>
                <a:solidFill>
                  <a:schemeClr val="tx1"/>
                </a:solidFill>
                <a:effectLst/>
                <a:uLnTx/>
                <a:uFillTx/>
                <a:latin typeface="Arial" pitchFamily="34" charset="0"/>
                <a:cs typeface="Arial" pitchFamily="34" charset="0"/>
              </a:rPr>
              <a:t>(9)     Cesarean Section and Complicated Deliveries/ Pregnancies by and on recommendation of specialist only</a:t>
            </a:r>
            <a:r>
              <a:rPr kumimoji="0" lang="en-US" sz="2700" b="0" i="0" u="none" strike="noStrike" kern="0" cap="none" spc="0" normalizeH="0" baseline="0" noProof="0" dirty="0">
                <a:ln>
                  <a:noFill/>
                </a:ln>
                <a:solidFill>
                  <a:schemeClr val="tx1"/>
                </a:solidFill>
                <a:effectLst/>
                <a:uLnTx/>
                <a:uFillTx/>
                <a:latin typeface="Arial" pitchFamily="34" charset="0"/>
                <a:cs typeface="Arial" pitchFamily="34" charset="0"/>
              </a:rPr>
              <a:t>.</a:t>
            </a:r>
            <a:r>
              <a:rPr kumimoji="0" lang="en-US" sz="2400" b="0" i="0" u="none" strike="noStrike" kern="0" cap="none" spc="0" normalizeH="0" baseline="0" noProof="0" dirty="0">
                <a:ln>
                  <a:noFill/>
                </a:ln>
                <a:solidFill>
                  <a:schemeClr val="tx1"/>
                </a:solidFill>
                <a:effectLst/>
                <a:uLnTx/>
                <a:uFillTx/>
                <a:latin typeface="Arial" pitchFamily="34" charset="0"/>
                <a:cs typeface="Arial" pitchFamily="34" charset="0"/>
              </a:rPr>
              <a:t> 							</a:t>
            </a:r>
            <a:br>
              <a:rPr kumimoji="0" lang="en-US" sz="24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2400" b="0" i="0" u="none" strike="noStrike" kern="0" cap="none" spc="0" normalizeH="0" baseline="0" noProof="0" dirty="0">
                <a:ln>
                  <a:noFill/>
                </a:ln>
                <a:solidFill>
                  <a:schemeClr val="tx1"/>
                </a:solidFill>
                <a:effectLst/>
                <a:uLnTx/>
                <a:uFillTx/>
                <a:latin typeface="Arial" pitchFamily="34" charset="0"/>
                <a:cs typeface="Arial" pitchFamily="34" charset="0"/>
              </a:rPr>
              <a:t/>
            </a:r>
            <a:br>
              <a:rPr kumimoji="0" lang="en-US" sz="2400" b="0" i="0" u="none" strike="noStrike" kern="0" cap="none" spc="0" normalizeH="0" baseline="0" noProof="0" dirty="0">
                <a:ln>
                  <a:noFill/>
                </a:ln>
                <a:solidFill>
                  <a:schemeClr val="tx1"/>
                </a:solidFill>
                <a:effectLst/>
                <a:uLnTx/>
                <a:uFillTx/>
                <a:latin typeface="Arial" pitchFamily="34" charset="0"/>
                <a:cs typeface="Arial" pitchFamily="34" charset="0"/>
              </a:rPr>
            </a:br>
            <a:r>
              <a:rPr kumimoji="0" lang="en-US" sz="2400" b="0" i="0" u="none" strike="noStrike" kern="0" cap="none" spc="0" normalizeH="0" baseline="0" noProof="0" dirty="0">
                <a:ln>
                  <a:noFill/>
                </a:ln>
                <a:solidFill>
                  <a:schemeClr val="tx1"/>
                </a:solidFill>
                <a:effectLst/>
                <a:uLnTx/>
                <a:uFillTx/>
                <a:latin typeface="Arial" pitchFamily="34" charset="0"/>
                <a:cs typeface="Arial" pitchFamily="34" charset="0"/>
              </a:rPr>
              <a:t>								</a:t>
            </a:r>
            <a:r>
              <a:rPr kumimoji="0" lang="en-US" sz="2700" b="0" i="0" u="none" strike="noStrike" kern="0" cap="none" spc="0" normalizeH="0" baseline="0" noProof="0" dirty="0">
                <a:ln>
                  <a:noFill/>
                </a:ln>
                <a:solidFill>
                  <a:schemeClr val="bg1"/>
                </a:solidFill>
                <a:effectLst/>
                <a:uLnTx/>
                <a:uFillTx/>
                <a:latin typeface="Arial" pitchFamily="34" charset="0"/>
                <a:cs typeface="Arial" pitchFamily="34" charset="0"/>
              </a:rPr>
              <a:t/>
            </a:r>
            <a:br>
              <a:rPr kumimoji="0" lang="en-US" sz="2700" b="0" i="0" u="none" strike="noStrike" kern="0" cap="none" spc="0" normalizeH="0" baseline="0" noProof="0" dirty="0">
                <a:ln>
                  <a:noFill/>
                </a:ln>
                <a:solidFill>
                  <a:schemeClr val="bg1"/>
                </a:solidFill>
                <a:effectLst/>
                <a:uLnTx/>
                <a:uFillTx/>
                <a:latin typeface="Arial" pitchFamily="34" charset="0"/>
                <a:cs typeface="Arial" pitchFamily="34" charset="0"/>
              </a:rPr>
            </a:br>
            <a:endParaRPr kumimoji="0" lang="en-US" sz="1800" b="0" i="0" u="none" strike="noStrike" kern="0" cap="none" spc="0" normalizeH="0" baseline="0" noProof="0" dirty="0">
              <a:ln>
                <a:noFill/>
              </a:ln>
              <a:solidFill>
                <a:schemeClr val="bg1"/>
              </a:solidFill>
              <a:effectLst/>
              <a:uLnTx/>
              <a:uFillTx/>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46</a:t>
            </a:fld>
            <a:endParaRPr lang="en-US"/>
          </a:p>
        </p:txBody>
      </p:sp>
    </p:spTree>
    <p:extLst>
      <p:ext uri="{BB962C8B-B14F-4D97-AF65-F5344CB8AC3E}">
        <p14:creationId xmlns:p14="http://schemas.microsoft.com/office/powerpoint/2010/main" val="28213795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Dread Diseases Expenses Benefits</a:t>
            </a:r>
          </a:p>
        </p:txBody>
      </p:sp>
      <p:sp>
        <p:nvSpPr>
          <p:cNvPr id="6" name="Rectangle 5"/>
          <p:cNvSpPr/>
          <p:nvPr/>
        </p:nvSpPr>
        <p:spPr>
          <a:xfrm>
            <a:off x="1277257" y="988442"/>
            <a:ext cx="9840686" cy="5009833"/>
          </a:xfrm>
          <a:prstGeom prst="rect">
            <a:avLst/>
          </a:prstGeom>
        </p:spPr>
        <p:txBody>
          <a:bodyPr wrap="square">
            <a:spAutoFit/>
          </a:bodyPr>
          <a:lstStyle/>
          <a:p>
            <a:pPr lvl="1" algn="just">
              <a:lnSpc>
                <a:spcPct val="150000"/>
              </a:lnSpc>
              <a:defRPr/>
            </a:pPr>
            <a:r>
              <a:rPr lang="en-US" sz="2400" dirty="0">
                <a:latin typeface="Arial" pitchFamily="34" charset="0"/>
                <a:cs typeface="Arial" pitchFamily="34" charset="0"/>
              </a:rPr>
              <a:t>Following expenses are covered:</a:t>
            </a:r>
          </a:p>
          <a:p>
            <a:pPr marL="914400" lvl="1" indent="-457200" algn="just">
              <a:lnSpc>
                <a:spcPct val="150000"/>
              </a:lnSpc>
              <a:buFontTx/>
              <a:buAutoNum type="arabicParenBoth"/>
              <a:defRPr/>
            </a:pPr>
            <a:r>
              <a:rPr lang="en-US" sz="2400" dirty="0">
                <a:latin typeface="Arial" pitchFamily="34" charset="0"/>
                <a:cs typeface="Arial" pitchFamily="34" charset="0"/>
              </a:rPr>
              <a:t>    Myocardial infarction (Heart  Attack).</a:t>
            </a:r>
          </a:p>
          <a:p>
            <a:pPr marL="914400" lvl="1" indent="-457200">
              <a:lnSpc>
                <a:spcPct val="150000"/>
              </a:lnSpc>
              <a:buFontTx/>
              <a:buAutoNum type="arabicParenBoth"/>
              <a:defRPr/>
            </a:pPr>
            <a:r>
              <a:rPr lang="en-US" sz="2400" dirty="0">
                <a:latin typeface="Arial" pitchFamily="34" charset="0"/>
                <a:cs typeface="Arial" pitchFamily="34" charset="0"/>
              </a:rPr>
              <a:t>    Coronary Artery Disease requiring surgery.</a:t>
            </a:r>
          </a:p>
          <a:p>
            <a:pPr marL="914400" lvl="1" indent="-457200">
              <a:lnSpc>
                <a:spcPct val="150000"/>
              </a:lnSpc>
              <a:buFontTx/>
              <a:buAutoNum type="arabicParenBoth"/>
              <a:defRPr/>
            </a:pPr>
            <a:r>
              <a:rPr lang="en-US" sz="2400" dirty="0">
                <a:latin typeface="Arial" pitchFamily="34" charset="0"/>
                <a:cs typeface="Arial" pitchFamily="34" charset="0"/>
              </a:rPr>
              <a:t>    Management of all types of Malignant diseases(Cancer).</a:t>
            </a:r>
          </a:p>
          <a:p>
            <a:pPr marL="914400" lvl="1" indent="-457200">
              <a:lnSpc>
                <a:spcPct val="150000"/>
              </a:lnSpc>
              <a:defRPr/>
            </a:pPr>
            <a:r>
              <a:rPr lang="en-US" sz="2400" dirty="0">
                <a:latin typeface="Arial" pitchFamily="34" charset="0"/>
                <a:cs typeface="Arial" pitchFamily="34" charset="0"/>
              </a:rPr>
              <a:t>(4)     Stroke producing neurological </a:t>
            </a:r>
            <a:r>
              <a:rPr lang="en-US" sz="2400" dirty="0" err="1">
                <a:latin typeface="Arial" pitchFamily="34" charset="0"/>
                <a:cs typeface="Arial" pitchFamily="34" charset="0"/>
              </a:rPr>
              <a:t>sequelae</a:t>
            </a:r>
            <a:r>
              <a:rPr lang="en-US" sz="2400" dirty="0">
                <a:latin typeface="Arial" pitchFamily="34" charset="0"/>
                <a:cs typeface="Arial" pitchFamily="34" charset="0"/>
              </a:rPr>
              <a:t> lasting.</a:t>
            </a:r>
          </a:p>
          <a:p>
            <a:pPr marL="914400" lvl="1" indent="-457200">
              <a:lnSpc>
                <a:spcPct val="150000"/>
              </a:lnSpc>
              <a:buFontTx/>
              <a:buAutoNum type="arabicParenBoth" startAt="5"/>
              <a:defRPr/>
            </a:pPr>
            <a:r>
              <a:rPr lang="en-US" sz="2400" dirty="0">
                <a:latin typeface="Arial" pitchFamily="34" charset="0"/>
                <a:cs typeface="Arial" pitchFamily="34" charset="0"/>
              </a:rPr>
              <a:t>    Management of Renal Failure (Kidney Failure).</a:t>
            </a:r>
          </a:p>
          <a:p>
            <a:pPr marL="914400" lvl="1" indent="-457200">
              <a:lnSpc>
                <a:spcPct val="150000"/>
              </a:lnSpc>
              <a:buFontTx/>
              <a:buAutoNum type="arabicParenBoth" startAt="5"/>
              <a:defRPr/>
            </a:pPr>
            <a:r>
              <a:rPr lang="en-US" sz="2400" dirty="0">
                <a:latin typeface="Arial" pitchFamily="34" charset="0"/>
                <a:cs typeface="Arial" pitchFamily="34" charset="0"/>
              </a:rPr>
              <a:t>    Renal and other major organ transplantation.</a:t>
            </a:r>
          </a:p>
          <a:p>
            <a:pPr marL="914400" lvl="1" indent="-457200">
              <a:lnSpc>
                <a:spcPct val="150000"/>
              </a:lnSpc>
              <a:buFontTx/>
              <a:buAutoNum type="arabicParenBoth" startAt="5"/>
              <a:defRPr/>
            </a:pPr>
            <a:r>
              <a:rPr lang="en-US" sz="2400" dirty="0">
                <a:latin typeface="Arial" pitchFamily="34" charset="0"/>
                <a:cs typeface="Arial" pitchFamily="34" charset="0"/>
              </a:rPr>
              <a:t>    Severe burns.</a:t>
            </a:r>
          </a:p>
          <a:p>
            <a:pPr marL="914400" lvl="1" indent="-457200">
              <a:lnSpc>
                <a:spcPct val="150000"/>
              </a:lnSpc>
              <a:defRPr/>
            </a:pPr>
            <a:r>
              <a:rPr lang="en-US" sz="2400" dirty="0">
                <a:latin typeface="Arial" pitchFamily="34" charset="0"/>
                <a:cs typeface="Arial" pitchFamily="34" charset="0"/>
              </a:rPr>
              <a:t>(8)     Multiple sclerosis.</a:t>
            </a:r>
            <a:endParaRPr lang="en-US" sz="2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47</a:t>
            </a:fld>
            <a:endParaRPr lang="en-US"/>
          </a:p>
        </p:txBody>
      </p:sp>
    </p:spTree>
    <p:extLst>
      <p:ext uri="{BB962C8B-B14F-4D97-AF65-F5344CB8AC3E}">
        <p14:creationId xmlns:p14="http://schemas.microsoft.com/office/powerpoint/2010/main" val="28213795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Dread Diseases Expenses Benefits</a:t>
            </a:r>
          </a:p>
        </p:txBody>
      </p:sp>
      <p:sp>
        <p:nvSpPr>
          <p:cNvPr id="6" name="Rectangle 5"/>
          <p:cNvSpPr/>
          <p:nvPr/>
        </p:nvSpPr>
        <p:spPr>
          <a:xfrm>
            <a:off x="389744" y="671691"/>
            <a:ext cx="11802256" cy="5632311"/>
          </a:xfrm>
          <a:prstGeom prst="rect">
            <a:avLst/>
          </a:prstGeom>
        </p:spPr>
        <p:txBody>
          <a:bodyPr wrap="square">
            <a:spAutoFit/>
          </a:bodyPr>
          <a:lstStyle/>
          <a:p>
            <a:pPr marL="0" lvl="1">
              <a:lnSpc>
                <a:spcPct val="150000"/>
              </a:lnSpc>
              <a:defRPr/>
            </a:pPr>
            <a:r>
              <a:rPr lang="en-US" sz="2400" dirty="0">
                <a:latin typeface="Arial" pitchFamily="34" charset="0"/>
                <a:cs typeface="Arial" pitchFamily="34" charset="0"/>
              </a:rPr>
              <a:t>9)  	Aids complex.</a:t>
            </a:r>
            <a:br>
              <a:rPr lang="en-US" sz="2400" dirty="0">
                <a:latin typeface="Arial" pitchFamily="34" charset="0"/>
                <a:cs typeface="Arial" pitchFamily="34" charset="0"/>
              </a:rPr>
            </a:br>
            <a:r>
              <a:rPr lang="en-US" sz="2400" dirty="0">
                <a:latin typeface="Arial" pitchFamily="34" charset="0"/>
                <a:cs typeface="Arial" pitchFamily="34" charset="0"/>
              </a:rPr>
              <a:t>(10)	Chronic Hepatitis “B” &amp; “C”.</a:t>
            </a:r>
            <a:br>
              <a:rPr lang="en-US" sz="2400" dirty="0">
                <a:latin typeface="Arial" pitchFamily="34" charset="0"/>
                <a:cs typeface="Arial" pitchFamily="34" charset="0"/>
              </a:rPr>
            </a:br>
            <a:r>
              <a:rPr lang="en-US" sz="2400" dirty="0">
                <a:latin typeface="Arial" pitchFamily="34" charset="0"/>
                <a:cs typeface="Arial" pitchFamily="34" charset="0"/>
              </a:rPr>
              <a:t>(11)	Coronary Angioplasty.</a:t>
            </a:r>
            <a:r>
              <a:rPr lang="en-US" sz="1100" dirty="0">
                <a:latin typeface="Arial" pitchFamily="34" charset="0"/>
                <a:cs typeface="Arial" pitchFamily="34" charset="0"/>
              </a:rPr>
              <a:t/>
            </a:r>
            <a:br>
              <a:rPr lang="en-US" sz="1100" dirty="0">
                <a:latin typeface="Arial" pitchFamily="34" charset="0"/>
                <a:cs typeface="Arial" pitchFamily="34" charset="0"/>
              </a:rPr>
            </a:br>
            <a:r>
              <a:rPr lang="en-US" sz="2000" dirty="0">
                <a:latin typeface="Arial" pitchFamily="34" charset="0"/>
                <a:cs typeface="Arial" pitchFamily="34" charset="0"/>
              </a:rPr>
              <a:t>(12) 	</a:t>
            </a:r>
            <a:r>
              <a:rPr lang="en-US" sz="2400" dirty="0">
                <a:latin typeface="Arial" pitchFamily="34" charset="0"/>
                <a:cs typeface="Arial" pitchFamily="34" charset="0"/>
              </a:rPr>
              <a:t>Organ failure ( with out Transplantation):   Blood purification process like peritoneal dialysis or </a:t>
            </a:r>
            <a:r>
              <a:rPr lang="en-US" sz="2400" dirty="0" err="1">
                <a:latin typeface="Arial" pitchFamily="34" charset="0"/>
                <a:cs typeface="Arial" pitchFamily="34" charset="0"/>
              </a:rPr>
              <a:t>hemo</a:t>
            </a:r>
            <a:r>
              <a:rPr lang="en-US" sz="2400" dirty="0">
                <a:latin typeface="Arial" pitchFamily="34" charset="0"/>
                <a:cs typeface="Arial" pitchFamily="34" charset="0"/>
              </a:rPr>
              <a:t>- dialysis, chemotherapy and radio therapy is also covered.</a:t>
            </a:r>
            <a:br>
              <a:rPr lang="en-US" sz="2400" dirty="0">
                <a:latin typeface="Arial" pitchFamily="34" charset="0"/>
                <a:cs typeface="Arial" pitchFamily="34" charset="0"/>
              </a:rPr>
            </a:br>
            <a:r>
              <a:rPr lang="en-US" sz="2400" dirty="0">
                <a:latin typeface="Arial" pitchFamily="34" charset="0"/>
                <a:cs typeface="Arial" pitchFamily="34" charset="0"/>
              </a:rPr>
              <a:t>(13)  	Liver cirrhosis (Gradually widespread death of liver cells).</a:t>
            </a:r>
            <a:br>
              <a:rPr lang="en-US" sz="2400" dirty="0">
                <a:latin typeface="Arial" pitchFamily="34" charset="0"/>
                <a:cs typeface="Arial" pitchFamily="34" charset="0"/>
              </a:rPr>
            </a:br>
            <a:r>
              <a:rPr lang="en-US" sz="2400" dirty="0">
                <a:latin typeface="Arial" pitchFamily="34" charset="0"/>
                <a:cs typeface="Arial" pitchFamily="34" charset="0"/>
              </a:rPr>
              <a:t>(14)  	Meningitis</a:t>
            </a:r>
            <a:r>
              <a:rPr lang="en-US" sz="2400" dirty="0">
                <a:latin typeface="Arial" pitchFamily="34" charset="0"/>
                <a:cs typeface="Arial" pitchFamily="34" charset="0"/>
                <a:sym typeface="Wingdings" pitchFamily="2" charset="2"/>
              </a:rPr>
              <a:t> (</a:t>
            </a:r>
            <a:r>
              <a:rPr lang="en-US" sz="2400" dirty="0">
                <a:latin typeface="Arial" pitchFamily="34" charset="0"/>
                <a:cs typeface="Arial" pitchFamily="34" charset="0"/>
              </a:rPr>
              <a:t>inflammation of meningitis of brain)</a:t>
            </a:r>
            <a:br>
              <a:rPr lang="en-US" sz="2400" dirty="0">
                <a:latin typeface="Arial" pitchFamily="34" charset="0"/>
                <a:cs typeface="Arial" pitchFamily="34" charset="0"/>
              </a:rPr>
            </a:br>
            <a:r>
              <a:rPr lang="en-US" sz="2400" dirty="0">
                <a:latin typeface="Arial" pitchFamily="34" charset="0"/>
                <a:cs typeface="Arial" pitchFamily="34" charset="0"/>
              </a:rPr>
              <a:t>           Bacteria, viruses, drugs  and other organism may cause it.</a:t>
            </a:r>
            <a:br>
              <a:rPr lang="en-US" sz="2400" dirty="0">
                <a:latin typeface="Arial" pitchFamily="34" charset="0"/>
                <a:cs typeface="Arial" pitchFamily="34" charset="0"/>
              </a:rPr>
            </a:br>
            <a:r>
              <a:rPr lang="en-US" sz="2400" dirty="0">
                <a:latin typeface="Arial" pitchFamily="34" charset="0"/>
                <a:cs typeface="Arial" pitchFamily="34" charset="0"/>
              </a:rPr>
              <a:t>(15)  	Brain Tumor: This comprises of the treatment either 	through chemotherapy, radio therapy or open surgery for all  brain tumors.</a:t>
            </a:r>
            <a:endParaRPr lang="en-US" sz="20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5D720ED7-FDD9-4A44-AE97-CBB62F2E2D24}" type="slidenum">
              <a:rPr lang="en-US" smtClean="0"/>
              <a:pPr/>
              <a:t>48</a:t>
            </a:fld>
            <a:endParaRPr lang="en-US"/>
          </a:p>
        </p:txBody>
      </p:sp>
    </p:spTree>
    <p:extLst>
      <p:ext uri="{BB962C8B-B14F-4D97-AF65-F5344CB8AC3E}">
        <p14:creationId xmlns:p14="http://schemas.microsoft.com/office/powerpoint/2010/main" val="28213795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Dread Diseases Expenses Benefits</a:t>
            </a:r>
          </a:p>
        </p:txBody>
      </p:sp>
      <p:sp>
        <p:nvSpPr>
          <p:cNvPr id="5" name="Rectangle 4"/>
          <p:cNvSpPr/>
          <p:nvPr/>
        </p:nvSpPr>
        <p:spPr>
          <a:xfrm>
            <a:off x="884421" y="773511"/>
            <a:ext cx="10133350" cy="5847755"/>
          </a:xfrm>
          <a:prstGeom prst="rect">
            <a:avLst/>
          </a:prstGeom>
        </p:spPr>
        <p:txBody>
          <a:bodyPr wrap="square">
            <a:spAutoFit/>
          </a:bodyPr>
          <a:lstStyle/>
          <a:p>
            <a:r>
              <a:rPr lang="en-US" dirty="0">
                <a:latin typeface="Arial" pitchFamily="34" charset="0"/>
                <a:cs typeface="Arial" pitchFamily="34" charset="0"/>
              </a:rPr>
              <a:t>(</a:t>
            </a:r>
            <a:r>
              <a:rPr lang="en-US" sz="2200" dirty="0">
                <a:latin typeface="Arial" pitchFamily="34" charset="0"/>
                <a:cs typeface="Arial" pitchFamily="34" charset="0"/>
              </a:rPr>
              <a:t>16)	Rheumatic Heart Diseases.</a:t>
            </a:r>
            <a:br>
              <a:rPr lang="en-US" sz="2200" dirty="0">
                <a:latin typeface="Arial" pitchFamily="34" charset="0"/>
                <a:cs typeface="Arial" pitchFamily="34" charset="0"/>
              </a:rPr>
            </a:b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(17)	Parkinson’s Disease</a:t>
            </a:r>
            <a:br>
              <a:rPr lang="en-US" sz="2200" dirty="0">
                <a:latin typeface="Arial" pitchFamily="34" charset="0"/>
                <a:cs typeface="Arial" pitchFamily="34" charset="0"/>
              </a:rPr>
            </a:b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(18)	Muscular Dystrophy</a:t>
            </a:r>
            <a:br>
              <a:rPr lang="en-US" sz="2200" dirty="0">
                <a:latin typeface="Arial" pitchFamily="34" charset="0"/>
                <a:cs typeface="Arial" pitchFamily="34" charset="0"/>
              </a:rPr>
            </a:b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(19)	Alzheimer's Disease</a:t>
            </a:r>
            <a:br>
              <a:rPr lang="en-US" sz="2200" dirty="0">
                <a:latin typeface="Arial" pitchFamily="34" charset="0"/>
                <a:cs typeface="Arial" pitchFamily="34" charset="0"/>
              </a:rPr>
            </a:b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(20)	Myasthenia Gravis</a:t>
            </a:r>
            <a:br>
              <a:rPr lang="en-US" sz="2200" dirty="0">
                <a:latin typeface="Arial" pitchFamily="34" charset="0"/>
                <a:cs typeface="Arial" pitchFamily="34" charset="0"/>
              </a:rPr>
            </a:b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(21)	</a:t>
            </a:r>
            <a:r>
              <a:rPr lang="en-US" sz="2200" dirty="0" err="1">
                <a:latin typeface="Arial" pitchFamily="34" charset="0"/>
                <a:cs typeface="Arial" pitchFamily="34" charset="0"/>
              </a:rPr>
              <a:t>Syringomyelia</a:t>
            </a: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(22)	Motor Neuron Disease</a:t>
            </a:r>
            <a:br>
              <a:rPr lang="en-US" sz="2200" dirty="0">
                <a:latin typeface="Arial" pitchFamily="34" charset="0"/>
                <a:cs typeface="Arial" pitchFamily="34" charset="0"/>
              </a:rPr>
            </a:b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(23)	Pulmonary Embolism </a:t>
            </a:r>
            <a:br>
              <a:rPr lang="en-US" sz="2200" dirty="0">
                <a:latin typeface="Arial" pitchFamily="34" charset="0"/>
                <a:cs typeface="Arial" pitchFamily="34" charset="0"/>
              </a:rPr>
            </a:br>
            <a:r>
              <a:rPr lang="en-US" sz="2200" dirty="0">
                <a:latin typeface="Arial" pitchFamily="34" charset="0"/>
                <a:cs typeface="Arial" pitchFamily="34" charset="0"/>
              </a:rPr>
              <a:t/>
            </a:r>
            <a:br>
              <a:rPr lang="en-US" sz="2200" dirty="0">
                <a:latin typeface="Arial" pitchFamily="34" charset="0"/>
                <a:cs typeface="Arial" pitchFamily="34" charset="0"/>
              </a:rPr>
            </a:br>
            <a:r>
              <a:rPr lang="en-US" sz="2200" dirty="0">
                <a:latin typeface="Arial" pitchFamily="34" charset="0"/>
                <a:cs typeface="Arial" pitchFamily="34" charset="0"/>
              </a:rPr>
              <a:t>(24)	Paralysis</a:t>
            </a:r>
            <a:endParaRPr lang="en-US" sz="2200" dirty="0"/>
          </a:p>
        </p:txBody>
      </p:sp>
      <p:sp>
        <p:nvSpPr>
          <p:cNvPr id="3" name="Slide Number Placeholder 2"/>
          <p:cNvSpPr>
            <a:spLocks noGrp="1"/>
          </p:cNvSpPr>
          <p:nvPr>
            <p:ph type="sldNum" sz="quarter" idx="12"/>
          </p:nvPr>
        </p:nvSpPr>
        <p:spPr/>
        <p:txBody>
          <a:bodyPr/>
          <a:lstStyle/>
          <a:p>
            <a:fld id="{5D720ED7-FDD9-4A44-AE97-CBB62F2E2D24}" type="slidenum">
              <a:rPr lang="en-US" smtClean="0"/>
              <a:pPr/>
              <a:t>49</a:t>
            </a:fld>
            <a:endParaRPr lang="en-US"/>
          </a:p>
        </p:txBody>
      </p:sp>
    </p:spTree>
    <p:extLst>
      <p:ext uri="{BB962C8B-B14F-4D97-AF65-F5344CB8AC3E}">
        <p14:creationId xmlns:p14="http://schemas.microsoft.com/office/powerpoint/2010/main" val="2821379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1"/>
            <a:ext cx="10515600" cy="679903"/>
          </a:xfrm>
        </p:spPr>
        <p:txBody>
          <a:bodyPr>
            <a:normAutofit fontScale="90000"/>
          </a:bodyPr>
          <a:lstStyle/>
          <a:p>
            <a:pPr algn="ctr"/>
            <a:r>
              <a:rPr lang="en-US" b="1" u="sng" dirty="0">
                <a:solidFill>
                  <a:srgbClr val="00B0F0"/>
                </a:solidFill>
                <a:latin typeface="Arial" panose="020B0604020202020204" pitchFamily="34" charset="0"/>
                <a:cs typeface="Arial" panose="020B0604020202020204" pitchFamily="34" charset="0"/>
              </a:rPr>
              <a:t>INTRODUCTION </a:t>
            </a:r>
          </a:p>
        </p:txBody>
      </p:sp>
      <p:sp>
        <p:nvSpPr>
          <p:cNvPr id="3" name="Content Placeholder 2"/>
          <p:cNvSpPr>
            <a:spLocks noGrp="1"/>
          </p:cNvSpPr>
          <p:nvPr>
            <p:ph idx="1"/>
          </p:nvPr>
        </p:nvSpPr>
        <p:spPr>
          <a:xfrm>
            <a:off x="838200" y="1457438"/>
            <a:ext cx="10515600" cy="5631656"/>
          </a:xfrm>
        </p:spPr>
        <p:txBody>
          <a:bodyPr>
            <a:normAutofit fontScale="92500"/>
          </a:bodyPr>
          <a:lstStyle/>
          <a:p>
            <a:pPr algn="just"/>
            <a:r>
              <a:rPr lang="en-US" dirty="0">
                <a:latin typeface="Arial" panose="020B0604020202020204" pitchFamily="34" charset="0"/>
                <a:cs typeface="Arial" panose="020B0604020202020204" pitchFamily="34" charset="0"/>
              </a:rPr>
              <a:t>BU always take special interest in the welfare of its employees and in the same spirit, health of personnel is one of its main priority</a:t>
            </a:r>
          </a:p>
          <a:p>
            <a:pPr algn="just"/>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Healthcare Insurance scheme provides compensation for expenditures incurred by BU employees (including spouses and children) on the treatment of diseases / ailments</a:t>
            </a:r>
          </a:p>
          <a:p>
            <a:pPr algn="just"/>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BU is contributing almost 50 % of healthcare premium. Rest is collected from employees. </a:t>
            </a:r>
          </a:p>
          <a:p>
            <a:pPr algn="just"/>
            <a:endParaRPr lang="en-US" dirty="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Current </a:t>
            </a:r>
            <a:r>
              <a:rPr lang="en-US" dirty="0">
                <a:latin typeface="Arial" panose="020B0604020202020204" pitchFamily="34" charset="0"/>
                <a:cs typeface="Arial" panose="020B0604020202020204" pitchFamily="34" charset="0"/>
              </a:rPr>
              <a:t>contract was awarded to M/S Jubilee General Insurance Co on the basis of BU Campuses satisfactory feedback.  </a:t>
            </a:r>
          </a:p>
          <a:p>
            <a:pPr marL="0" indent="0" algn="just">
              <a:buNone/>
            </a:pPr>
            <a:endParaRPr lang="en-US" dirty="0"/>
          </a:p>
          <a:p>
            <a:pPr algn="just"/>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5D720ED7-FDD9-4A44-AE97-CBB62F2E2D24}" type="slidenum">
              <a:rPr lang="en-US" smtClean="0"/>
              <a:pPr/>
              <a:t>5</a:t>
            </a:fld>
            <a:endParaRPr lang="en-US"/>
          </a:p>
        </p:txBody>
      </p:sp>
    </p:spTree>
    <p:extLst>
      <p:ext uri="{BB962C8B-B14F-4D97-AF65-F5344CB8AC3E}">
        <p14:creationId xmlns:p14="http://schemas.microsoft.com/office/powerpoint/2010/main" val="2829681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1"/>
            <a:ext cx="10515600" cy="679903"/>
          </a:xfrm>
        </p:spPr>
        <p:txBody>
          <a:bodyPr>
            <a:normAutofit fontScale="90000"/>
          </a:bodyPr>
          <a:lstStyle/>
          <a:p>
            <a:pPr algn="ctr"/>
            <a:r>
              <a:rPr lang="en-US" b="1" u="sng" dirty="0">
                <a:solidFill>
                  <a:srgbClr val="00B0F0"/>
                </a:solidFill>
                <a:latin typeface="Arial" panose="020B0604020202020204" pitchFamily="34" charset="0"/>
                <a:cs typeface="Arial" panose="020B0604020202020204" pitchFamily="34" charset="0"/>
              </a:rPr>
              <a:t>INTRODUCTION </a:t>
            </a:r>
          </a:p>
        </p:txBody>
      </p:sp>
      <p:sp>
        <p:nvSpPr>
          <p:cNvPr id="6" name="Rectangle 5"/>
          <p:cNvSpPr/>
          <p:nvPr/>
        </p:nvSpPr>
        <p:spPr>
          <a:xfrm>
            <a:off x="838200" y="1063685"/>
            <a:ext cx="10377714" cy="5478423"/>
          </a:xfrm>
          <a:prstGeom prst="rect">
            <a:avLst/>
          </a:prstGeom>
        </p:spPr>
        <p:txBody>
          <a:bodyPr wrap="square">
            <a:spAutoFit/>
          </a:bodyPr>
          <a:lstStyle/>
          <a:p>
            <a:pPr marL="342900" indent="-3429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Health insurance scheme is administered/ managed by BU Head office Director Admin (Safety &amp; Security).</a:t>
            </a:r>
          </a:p>
          <a:p>
            <a:pPr marL="342900" indent="-342900" algn="just">
              <a:buFont typeface="Wingdings" panose="05000000000000000000" pitchFamily="2" charset="2"/>
              <a:buChar char="ü"/>
            </a:pPr>
            <a:endParaRPr lang="en-US" sz="22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Campuses / Constituent units have dedicated Officer In-charges Healthcare to administer /manage the scheme.</a:t>
            </a:r>
          </a:p>
          <a:p>
            <a:pPr marL="342900" indent="-342900" algn="just">
              <a:buFont typeface="Wingdings" panose="05000000000000000000" pitchFamily="2" charset="2"/>
              <a:buChar char="ü"/>
            </a:pPr>
            <a:endParaRPr lang="en-US" sz="22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ü"/>
            </a:pPr>
            <a:r>
              <a:rPr lang="en-US" sz="2200" dirty="0">
                <a:latin typeface="Arial" panose="020B0604020202020204" pitchFamily="34" charset="0"/>
                <a:cs typeface="Arial" panose="020B0604020202020204" pitchFamily="34" charset="0"/>
              </a:rPr>
              <a:t>Employees are insured under two categories</a:t>
            </a:r>
          </a:p>
          <a:p>
            <a:pPr algn="just"/>
            <a:endParaRPr lang="en-US" sz="2200" dirty="0">
              <a:latin typeface="Arial" panose="020B0604020202020204" pitchFamily="34" charset="0"/>
              <a:cs typeface="Arial" panose="020B0604020202020204" pitchFamily="34" charset="0"/>
            </a:endParaRPr>
          </a:p>
          <a:p>
            <a:pPr marL="800100" lvl="1" indent="-342900" algn="just">
              <a:buFont typeface="Wingdings" panose="05000000000000000000" pitchFamily="2" charset="2"/>
              <a:buChar char="§"/>
            </a:pPr>
            <a:r>
              <a:rPr lang="en-US" sz="2200" dirty="0">
                <a:latin typeface="Arial" panose="020B0604020202020204" pitchFamily="34" charset="0"/>
                <a:cs typeface="Arial" panose="020B0604020202020204" pitchFamily="34" charset="0"/>
              </a:rPr>
              <a:t>Cat B	-	Group 8 – 13 including Faculty Members </a:t>
            </a:r>
          </a:p>
          <a:p>
            <a:pPr marL="800100" lvl="1" indent="-342900" algn="just">
              <a:buFont typeface="Wingdings" panose="05000000000000000000" pitchFamily="2" charset="2"/>
              <a:buChar char="§"/>
            </a:pPr>
            <a:endParaRPr lang="en-US" sz="2200" dirty="0">
              <a:latin typeface="Arial" panose="020B0604020202020204" pitchFamily="34" charset="0"/>
              <a:cs typeface="Arial" panose="020B0604020202020204" pitchFamily="34" charset="0"/>
            </a:endParaRPr>
          </a:p>
          <a:p>
            <a:pPr marL="800100" lvl="1" indent="-342900" algn="just">
              <a:buFont typeface="Wingdings" panose="05000000000000000000" pitchFamily="2" charset="2"/>
              <a:buChar char="§"/>
            </a:pPr>
            <a:r>
              <a:rPr lang="en-US" sz="2200" dirty="0">
                <a:latin typeface="Arial" panose="020B0604020202020204" pitchFamily="34" charset="0"/>
                <a:cs typeface="Arial" panose="020B0604020202020204" pitchFamily="34" charset="0"/>
              </a:rPr>
              <a:t>Cat C	-	Group 1 - 7</a:t>
            </a:r>
          </a:p>
          <a:p>
            <a:pPr marL="342900" indent="-342900" algn="just">
              <a:buFont typeface="Wingdings" panose="05000000000000000000" pitchFamily="2" charset="2"/>
              <a:buChar char="ü"/>
            </a:pPr>
            <a:endParaRPr lang="en-US" sz="2200" dirty="0">
              <a:latin typeface="Arial" panose="020B0604020202020204" pitchFamily="34" charset="0"/>
              <a:cs typeface="Arial" panose="020B0604020202020204" pitchFamily="34" charset="0"/>
            </a:endParaRPr>
          </a:p>
          <a:p>
            <a:pPr marL="406400" lvl="1" indent="-406400" algn="just">
              <a:buFont typeface="Wingdings" panose="05000000000000000000" pitchFamily="2" charset="2"/>
              <a:buChar char="ü"/>
              <a:defRPr/>
            </a:pPr>
            <a:r>
              <a:rPr lang="en-US" sz="2200" dirty="0">
                <a:latin typeface="Arial" panose="020B0604020202020204" pitchFamily="34" charset="0"/>
                <a:cs typeface="Arial" panose="020B0604020202020204" pitchFamily="34" charset="0"/>
              </a:rPr>
              <a:t>Health insurance coverage is mandatory for all faculty members, officers and administrative staff of Bahria University. </a:t>
            </a:r>
            <a:r>
              <a:rPr lang="en-US" sz="2200" dirty="0">
                <a:solidFill>
                  <a:prstClr val="black"/>
                </a:solidFill>
                <a:latin typeface="Arial" panose="020B0604020202020204" pitchFamily="34" charset="0"/>
                <a:cs typeface="Arial" panose="020B0604020202020204" pitchFamily="34" charset="0"/>
              </a:rPr>
              <a:t>Fixed salary employees (TA/RA's) are not covered in the insurance scheme. </a:t>
            </a:r>
            <a:r>
              <a:rPr lang="en-US" sz="2200" dirty="0">
                <a:latin typeface="Arial" panose="020B0604020202020204" pitchFamily="34" charset="0"/>
                <a:cs typeface="Arial" panose="020B0604020202020204" pitchFamily="34" charset="0"/>
              </a:rPr>
              <a:t>However, it is optional for ex- armed forces officers.</a:t>
            </a:r>
          </a:p>
        </p:txBody>
      </p:sp>
      <p:sp>
        <p:nvSpPr>
          <p:cNvPr id="3" name="Slide Number Placeholder 2"/>
          <p:cNvSpPr>
            <a:spLocks noGrp="1"/>
          </p:cNvSpPr>
          <p:nvPr>
            <p:ph type="sldNum" sz="quarter" idx="12"/>
          </p:nvPr>
        </p:nvSpPr>
        <p:spPr/>
        <p:txBody>
          <a:bodyPr/>
          <a:lstStyle/>
          <a:p>
            <a:fld id="{5D720ED7-FDD9-4A44-AE97-CBB62F2E2D24}" type="slidenum">
              <a:rPr lang="en-US" smtClean="0"/>
              <a:pPr/>
              <a:t>6</a:t>
            </a:fld>
            <a:endParaRPr lang="en-US"/>
          </a:p>
        </p:txBody>
      </p:sp>
    </p:spTree>
    <p:extLst>
      <p:ext uri="{BB962C8B-B14F-4D97-AF65-F5344CB8AC3E}">
        <p14:creationId xmlns:p14="http://schemas.microsoft.com/office/powerpoint/2010/main" val="3738104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25271"/>
            <a:ext cx="10515600" cy="841829"/>
          </a:xfrm>
        </p:spPr>
        <p:txBody>
          <a:bodyPr>
            <a:noAutofit/>
          </a:bodyPr>
          <a:lstStyle/>
          <a:p>
            <a:pPr algn="ctr"/>
            <a:r>
              <a:rPr lang="en-US" sz="8800" b="1" u="sng" dirty="0">
                <a:solidFill>
                  <a:srgbClr val="00B0F0"/>
                </a:solidFill>
                <a:latin typeface="Segoe UI" panose="020B0502040204020203" pitchFamily="34" charset="0"/>
                <a:cs typeface="Segoe UI" panose="020B0502040204020203" pitchFamily="34" charset="0"/>
              </a:rPr>
              <a:t>Registration Process </a:t>
            </a:r>
          </a:p>
        </p:txBody>
      </p:sp>
      <p:sp>
        <p:nvSpPr>
          <p:cNvPr id="3" name="Slide Number Placeholder 2"/>
          <p:cNvSpPr>
            <a:spLocks noGrp="1"/>
          </p:cNvSpPr>
          <p:nvPr>
            <p:ph type="sldNum" sz="quarter" idx="12"/>
          </p:nvPr>
        </p:nvSpPr>
        <p:spPr/>
        <p:txBody>
          <a:bodyPr/>
          <a:lstStyle/>
          <a:p>
            <a:fld id="{5D720ED7-FDD9-4A44-AE97-CBB62F2E2D24}" type="slidenum">
              <a:rPr lang="en-US" smtClean="0"/>
              <a:pPr/>
              <a:t>7</a:t>
            </a:fld>
            <a:endParaRPr lang="en-US"/>
          </a:p>
        </p:txBody>
      </p:sp>
    </p:spTree>
    <p:extLst>
      <p:ext uri="{BB962C8B-B14F-4D97-AF65-F5344CB8AC3E}">
        <p14:creationId xmlns:p14="http://schemas.microsoft.com/office/powerpoint/2010/main" val="3937574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8"/>
            <a:ext cx="10515600" cy="841829"/>
          </a:xfrm>
        </p:spPr>
        <p:txBody>
          <a:bodyPr/>
          <a:lstStyle/>
          <a:p>
            <a:pPr algn="ctr"/>
            <a:r>
              <a:rPr lang="en-US" b="1" u="sng" dirty="0">
                <a:solidFill>
                  <a:srgbClr val="00B0F0"/>
                </a:solidFill>
                <a:latin typeface="Segoe UI" panose="020B0502040204020203" pitchFamily="34" charset="0"/>
                <a:cs typeface="Segoe UI" panose="020B0502040204020203" pitchFamily="34" charset="0"/>
              </a:rPr>
              <a:t>Registration Process</a:t>
            </a:r>
          </a:p>
        </p:txBody>
      </p:sp>
      <p:sp>
        <p:nvSpPr>
          <p:cNvPr id="3" name="Content Placeholder 2"/>
          <p:cNvSpPr>
            <a:spLocks noGrp="1"/>
          </p:cNvSpPr>
          <p:nvPr>
            <p:ph idx="1"/>
          </p:nvPr>
        </p:nvSpPr>
        <p:spPr>
          <a:xfrm>
            <a:off x="838200" y="928801"/>
            <a:ext cx="10515600" cy="5646170"/>
          </a:xfrm>
        </p:spPr>
        <p:txBody>
          <a:bodyPr>
            <a:normAutofit/>
          </a:bodyPr>
          <a:lstStyle/>
          <a:p>
            <a:pPr marL="285750" indent="-285750" algn="just">
              <a:lnSpc>
                <a:spcPct val="100000"/>
              </a:lnSpc>
              <a:buFont typeface="Wingdings" panose="05000000000000000000" pitchFamily="2" charset="2"/>
              <a:buChar char="ü"/>
            </a:pPr>
            <a:r>
              <a:rPr lang="en-US" sz="2000" dirty="0">
                <a:latin typeface="Arial" panose="020B0604020202020204" pitchFamily="34" charset="0"/>
                <a:cs typeface="Arial" panose="020B0604020202020204" pitchFamily="34" charset="0"/>
              </a:rPr>
              <a:t>Properly filled declaration form along with relevant documents of the newly inducted person / any addition (Spouse / Children) should be forwarded by the Campuses /Constituent Units to BUHO through weekly Email for registration with the Insurance Company. Scanned documents required are:</a:t>
            </a:r>
          </a:p>
          <a:p>
            <a:pPr marL="0" indent="0" algn="just">
              <a:lnSpc>
                <a:spcPct val="100000"/>
              </a:lnSpc>
              <a:buNone/>
            </a:pPr>
            <a:r>
              <a:rPr lang="en-US" sz="2000" dirty="0">
                <a:latin typeface="Arial" panose="020B0604020202020204" pitchFamily="34" charset="0"/>
                <a:cs typeface="Arial" panose="020B0604020202020204" pitchFamily="34" charset="0"/>
              </a:rPr>
              <a:t>    </a:t>
            </a:r>
            <a:r>
              <a:rPr lang="en-US" sz="2000" b="1" u="sng" dirty="0">
                <a:latin typeface="Arial" panose="020B0604020202020204" pitchFamily="34" charset="0"/>
                <a:cs typeface="Arial" panose="020B0604020202020204" pitchFamily="34" charset="0"/>
              </a:rPr>
              <a:t>For Newly Inducted Employees</a:t>
            </a:r>
            <a:r>
              <a:rPr lang="en-US" sz="2000" dirty="0">
                <a:latin typeface="Arial" panose="020B0604020202020204" pitchFamily="34" charset="0"/>
                <a:cs typeface="Arial" panose="020B0604020202020204" pitchFamily="34" charset="0"/>
              </a:rPr>
              <a:t>:</a:t>
            </a:r>
          </a:p>
          <a:p>
            <a:pPr marL="0" indent="0" algn="just">
              <a:lnSpc>
                <a:spcPct val="150000"/>
              </a:lnSpc>
              <a:buNone/>
            </a:pPr>
            <a:endParaRPr lang="en-US" sz="2000" dirty="0">
              <a:latin typeface="Segoe UI" panose="020B0502040204020203" pitchFamily="34" charset="0"/>
              <a:cs typeface="Segoe UI" panose="020B0502040204020203" pitchFamily="34" charset="0"/>
            </a:endParaRPr>
          </a:p>
          <a:p>
            <a:pPr marL="285750" indent="-285750" algn="just">
              <a:lnSpc>
                <a:spcPct val="150000"/>
              </a:lnSpc>
              <a:buFont typeface="Wingdings" panose="05000000000000000000" pitchFamily="2" charset="2"/>
              <a:buChar char="ü"/>
            </a:pPr>
            <a:endParaRPr lang="en-US" sz="2000" dirty="0">
              <a:latin typeface="Segoe UI" panose="020B0502040204020203" pitchFamily="34" charset="0"/>
              <a:cs typeface="Segoe UI" panose="020B0502040204020203" pitchFamily="34" charset="0"/>
            </a:endParaRPr>
          </a:p>
          <a:p>
            <a:pPr marL="285750" indent="-285750" algn="just">
              <a:lnSpc>
                <a:spcPct val="150000"/>
              </a:lnSpc>
              <a:buFont typeface="Wingdings" panose="05000000000000000000" pitchFamily="2" charset="2"/>
              <a:buChar char="ü"/>
            </a:pPr>
            <a:endParaRPr lang="en-US" sz="2000" dirty="0">
              <a:latin typeface="Segoe UI" panose="020B0502040204020203" pitchFamily="34" charset="0"/>
              <a:cs typeface="Segoe UI" panose="020B0502040204020203" pitchFamily="34" charset="0"/>
            </a:endParaRPr>
          </a:p>
          <a:p>
            <a:pPr marL="285750" indent="-285750" algn="just">
              <a:lnSpc>
                <a:spcPct val="150000"/>
              </a:lnSpc>
              <a:buFont typeface="Wingdings" panose="05000000000000000000" pitchFamily="2" charset="2"/>
              <a:buChar char="ü"/>
            </a:pPr>
            <a:endParaRPr lang="en-US" sz="2000" dirty="0">
              <a:latin typeface="Segoe UI" panose="020B0502040204020203" pitchFamily="34" charset="0"/>
              <a:cs typeface="Segoe UI" panose="020B0502040204020203" pitchFamily="34" charset="0"/>
            </a:endParaRPr>
          </a:p>
          <a:p>
            <a:pPr marL="0" indent="0" algn="just">
              <a:buNone/>
            </a:pPr>
            <a:endParaRPr lang="en-US" dirty="0"/>
          </a:p>
          <a:p>
            <a:pPr marL="0" indent="0">
              <a:buNone/>
            </a:pPr>
            <a:endParaRPr lang="en-US"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03388186"/>
              </p:ext>
            </p:extLst>
          </p:nvPr>
        </p:nvGraphicFramePr>
        <p:xfrm>
          <a:off x="1175657" y="2830280"/>
          <a:ext cx="9768114" cy="3690397"/>
        </p:xfrm>
        <a:graphic>
          <a:graphicData uri="http://schemas.openxmlformats.org/drawingml/2006/table">
            <a:tbl>
              <a:tblPr firstRow="1" firstCol="1" bandRow="1"/>
              <a:tblGrid>
                <a:gridCol w="818233">
                  <a:extLst>
                    <a:ext uri="{9D8B030D-6E8A-4147-A177-3AD203B41FA5}">
                      <a16:colId xmlns:a16="http://schemas.microsoft.com/office/drawing/2014/main" val="3781656721"/>
                    </a:ext>
                  </a:extLst>
                </a:gridCol>
                <a:gridCol w="8949881">
                  <a:extLst>
                    <a:ext uri="{9D8B030D-6E8A-4147-A177-3AD203B41FA5}">
                      <a16:colId xmlns:a16="http://schemas.microsoft.com/office/drawing/2014/main" val="2579055522"/>
                    </a:ext>
                  </a:extLst>
                </a:gridCol>
              </a:tblGrid>
              <a:tr h="296541">
                <a:tc>
                  <a:txBody>
                    <a:bodyPr/>
                    <a:lstStyle/>
                    <a:p>
                      <a:pPr marL="0" marR="0" algn="ctr">
                        <a:spcBef>
                          <a:spcPts val="0"/>
                        </a:spcBef>
                        <a:spcAft>
                          <a:spcPts val="0"/>
                        </a:spcAft>
                      </a:pPr>
                      <a:r>
                        <a:rPr lang="en-US" sz="2000" dirty="0" err="1">
                          <a:effectLst/>
                          <a:latin typeface="Arial" panose="020B0604020202020204" pitchFamily="34" charset="0"/>
                          <a:ea typeface="Times New Roman" panose="02020603050405020304" pitchFamily="18" charset="0"/>
                          <a:cs typeface="Arial" panose="020B0604020202020204" pitchFamily="34" charset="0"/>
                        </a:rPr>
                        <a:t>i</a:t>
                      </a:r>
                      <a:r>
                        <a:rPr lang="en-US" sz="2000" dirty="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JGI Registration Form (</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Can be downloaded from BU Website</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Form</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9355668"/>
                  </a:ext>
                </a:extLst>
              </a:tr>
              <a:tr h="296541">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Attested copy of employee CNIC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3268508"/>
                  </a:ext>
                </a:extLst>
              </a:tr>
              <a:tr h="296541">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iii.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Attested copy of spouse CNIC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0946717"/>
                  </a:ext>
                </a:extLst>
              </a:tr>
              <a:tr h="296541">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iv.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NADRA marriage certificate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5348157"/>
                  </a:ext>
                </a:extLst>
              </a:tr>
              <a:tr h="337597">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NADRA family registration certificate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782248"/>
                  </a:ext>
                </a:extLst>
              </a:tr>
              <a:tr h="296541">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vi.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Attested copy of Son CNIC age less then 25 years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9718792"/>
                  </a:ext>
                </a:extLst>
              </a:tr>
              <a:tr h="296541">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vii.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Attested copy of daughter CNIC till unmarried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3788473"/>
                  </a:ext>
                </a:extLst>
              </a:tr>
              <a:tr h="296541">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viii.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NADRA Children registration certificate less than 18 years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8202496"/>
                  </a:ext>
                </a:extLst>
              </a:tr>
              <a:tr h="296541">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ix.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NADRA divorce certificate in case of divorce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2530922"/>
                  </a:ext>
                </a:extLst>
              </a:tr>
              <a:tr h="296541">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Copy of BU appointment letter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4630311"/>
                  </a:ext>
                </a:extLst>
              </a:tr>
              <a:tr h="296541">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xi.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Photographs 1x1’’ ( in blue background)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7689002"/>
                  </a:ext>
                </a:extLst>
              </a:tr>
              <a:tr h="296541">
                <a:tc>
                  <a:txBody>
                    <a:bodyPr/>
                    <a:lstStyle/>
                    <a:p>
                      <a:pPr marL="0" marR="0" algn="ctr">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Xii.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Alfalah Bank IBAN # must be</a:t>
                      </a:r>
                      <a:r>
                        <a:rPr lang="en-US" sz="2000" baseline="0"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 filled in attached form for online reimbursement </a:t>
                      </a:r>
                      <a:endParaRPr lang="en-US" sz="2000"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8854457"/>
                  </a:ext>
                </a:extLst>
              </a:tr>
            </a:tbl>
          </a:graphicData>
        </a:graphic>
      </p:graphicFrame>
      <p:sp>
        <p:nvSpPr>
          <p:cNvPr id="4" name="Slide Number Placeholder 3"/>
          <p:cNvSpPr>
            <a:spLocks noGrp="1"/>
          </p:cNvSpPr>
          <p:nvPr>
            <p:ph type="sldNum" sz="quarter" idx="12"/>
          </p:nvPr>
        </p:nvSpPr>
        <p:spPr/>
        <p:txBody>
          <a:bodyPr/>
          <a:lstStyle/>
          <a:p>
            <a:fld id="{5D720ED7-FDD9-4A44-AE97-CBB62F2E2D24}" type="slidenum">
              <a:rPr lang="en-US" smtClean="0"/>
              <a:pPr/>
              <a:t>8</a:t>
            </a:fld>
            <a:endParaRPr lang="en-US"/>
          </a:p>
        </p:txBody>
      </p:sp>
    </p:spTree>
    <p:extLst>
      <p:ext uri="{BB962C8B-B14F-4D97-AF65-F5344CB8AC3E}">
        <p14:creationId xmlns:p14="http://schemas.microsoft.com/office/powerpoint/2010/main" val="2673197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29"/>
            <a:ext cx="10515600" cy="595086"/>
          </a:xfrm>
        </p:spPr>
        <p:txBody>
          <a:bodyPr>
            <a:normAutofit fontScale="90000"/>
          </a:bodyPr>
          <a:lstStyle/>
          <a:p>
            <a:pPr algn="ctr"/>
            <a:r>
              <a:rPr lang="en-US" b="1" u="sng" dirty="0">
                <a:solidFill>
                  <a:srgbClr val="00B0F0"/>
                </a:solidFill>
                <a:latin typeface="Segoe UI" panose="020B0502040204020203" pitchFamily="34" charset="0"/>
                <a:cs typeface="Segoe UI" panose="020B0502040204020203" pitchFamily="34" charset="0"/>
              </a:rPr>
              <a:t>Registration Process</a:t>
            </a:r>
          </a:p>
        </p:txBody>
      </p:sp>
      <p:sp>
        <p:nvSpPr>
          <p:cNvPr id="3" name="Content Placeholder 2"/>
          <p:cNvSpPr>
            <a:spLocks noGrp="1"/>
          </p:cNvSpPr>
          <p:nvPr>
            <p:ph idx="1"/>
          </p:nvPr>
        </p:nvSpPr>
        <p:spPr>
          <a:xfrm>
            <a:off x="838200" y="725715"/>
            <a:ext cx="10515600" cy="5820228"/>
          </a:xfrm>
        </p:spPr>
        <p:txBody>
          <a:bodyPr>
            <a:normAutofit fontScale="92500" lnSpcReduction="10000"/>
          </a:bodyPr>
          <a:lstStyle/>
          <a:p>
            <a:pPr marL="0" indent="0" algn="just">
              <a:lnSpc>
                <a:spcPct val="150000"/>
              </a:lnSpc>
              <a:buNone/>
            </a:pPr>
            <a:r>
              <a:rPr lang="en-US" sz="2000" b="1" u="sng" dirty="0">
                <a:latin typeface="Arial" panose="020B0604020202020204" pitchFamily="34" charset="0"/>
                <a:cs typeface="Arial" panose="020B0604020202020204" pitchFamily="34" charset="0"/>
              </a:rPr>
              <a:t>For addition of newly married spouse / new born baby of insured employees</a:t>
            </a:r>
            <a:r>
              <a:rPr lang="en-US" sz="2000" u="sng" dirty="0">
                <a:latin typeface="Arial" panose="020B0604020202020204" pitchFamily="34" charset="0"/>
                <a:cs typeface="Arial" panose="020B0604020202020204" pitchFamily="34" charset="0"/>
              </a:rPr>
              <a:t>:</a:t>
            </a:r>
          </a:p>
          <a:p>
            <a:pPr marL="0" indent="0" algn="just">
              <a:lnSpc>
                <a:spcPct val="150000"/>
              </a:lnSpc>
              <a:buNone/>
            </a:pPr>
            <a:endParaRPr lang="en-US" sz="2000" dirty="0">
              <a:latin typeface="Segoe UI" panose="020B0502040204020203" pitchFamily="34" charset="0"/>
              <a:cs typeface="Segoe UI" panose="020B0502040204020203" pitchFamily="34" charset="0"/>
            </a:endParaRPr>
          </a:p>
          <a:p>
            <a:pPr marL="285750" indent="-285750" algn="just">
              <a:lnSpc>
                <a:spcPct val="150000"/>
              </a:lnSpc>
              <a:buFont typeface="Wingdings" panose="05000000000000000000" pitchFamily="2" charset="2"/>
              <a:buChar char="ü"/>
            </a:pPr>
            <a:endParaRPr lang="en-US" sz="2000" dirty="0">
              <a:latin typeface="Segoe UI" panose="020B0502040204020203" pitchFamily="34" charset="0"/>
              <a:cs typeface="Segoe UI" panose="020B0502040204020203" pitchFamily="34" charset="0"/>
            </a:endParaRPr>
          </a:p>
          <a:p>
            <a:pPr marL="285750" indent="-285750" algn="just">
              <a:lnSpc>
                <a:spcPct val="150000"/>
              </a:lnSpc>
              <a:buFont typeface="Wingdings" panose="05000000000000000000" pitchFamily="2" charset="2"/>
              <a:buChar char="ü"/>
            </a:pPr>
            <a:endParaRPr lang="en-US" sz="2000" dirty="0">
              <a:latin typeface="Segoe UI" panose="020B0502040204020203" pitchFamily="34" charset="0"/>
              <a:cs typeface="Segoe UI" panose="020B0502040204020203" pitchFamily="34" charset="0"/>
            </a:endParaRPr>
          </a:p>
          <a:p>
            <a:pPr marL="285750" indent="-285750" algn="just">
              <a:lnSpc>
                <a:spcPct val="150000"/>
              </a:lnSpc>
              <a:buFont typeface="Wingdings" panose="05000000000000000000" pitchFamily="2" charset="2"/>
              <a:buChar char="ü"/>
            </a:pPr>
            <a:endParaRPr lang="en-US" sz="2000" dirty="0">
              <a:latin typeface="Segoe UI" panose="020B0502040204020203" pitchFamily="34" charset="0"/>
              <a:cs typeface="Segoe UI" panose="020B0502040204020203" pitchFamily="34" charset="0"/>
            </a:endParaRPr>
          </a:p>
          <a:p>
            <a:pPr algn="just">
              <a:lnSpc>
                <a:spcPct val="150000"/>
              </a:lnSpc>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ü"/>
            </a:pPr>
            <a:r>
              <a:rPr lang="en-US" sz="2000" dirty="0">
                <a:latin typeface="Arial" panose="020B0604020202020204" pitchFamily="34" charset="0"/>
                <a:cs typeface="Arial" panose="020B0604020202020204" pitchFamily="34" charset="0"/>
              </a:rPr>
              <a:t>Insurance company will issue health card to all employees after registration. This card will be used by the employee to avail health care in panel hospitals approved by the Insurance Company. </a:t>
            </a:r>
            <a:endParaRPr lang="en-US" sz="2000" dirty="0" smtClean="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ü"/>
            </a:pPr>
            <a:r>
              <a:rPr lang="en-US" sz="2000" dirty="0" smtClean="0">
                <a:latin typeface="Arial" panose="020B0604020202020204" pitchFamily="34" charset="0"/>
                <a:cs typeface="Arial" panose="020B0604020202020204" pitchFamily="34" charset="0"/>
              </a:rPr>
              <a:t>It is compulsory for all BU employees. </a:t>
            </a:r>
            <a:endParaRPr lang="en-US" sz="20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ü"/>
            </a:pPr>
            <a:r>
              <a:rPr lang="en-US" sz="2000" dirty="0">
                <a:latin typeface="Arial" panose="020B0604020202020204" pitchFamily="34" charset="0"/>
                <a:cs typeface="Arial" panose="020B0604020202020204" pitchFamily="34" charset="0"/>
              </a:rPr>
              <a:t>Earliest Registration of BU Employees is </a:t>
            </a:r>
            <a:r>
              <a:rPr lang="en-US" sz="2000" dirty="0" smtClean="0">
                <a:latin typeface="Arial" panose="020B0604020202020204" pitchFamily="34" charset="0"/>
                <a:cs typeface="Arial" panose="020B0604020202020204" pitchFamily="34" charset="0"/>
              </a:rPr>
              <a:t>paramount.</a:t>
            </a:r>
            <a:endParaRPr lang="en-US" sz="2000" dirty="0">
              <a:latin typeface="Arial" panose="020B0604020202020204" pitchFamily="34" charset="0"/>
              <a:cs typeface="Arial" panose="020B0604020202020204" pitchFamily="34" charset="0"/>
            </a:endParaRPr>
          </a:p>
          <a:p>
            <a:pPr marL="0" indent="0" algn="just">
              <a:lnSpc>
                <a:spcPct val="150000"/>
              </a:lnSpc>
              <a:buNone/>
            </a:pPr>
            <a:endParaRPr lang="en-US" sz="2000" dirty="0">
              <a:latin typeface="Arial" panose="020B0604020202020204" pitchFamily="34" charset="0"/>
              <a:cs typeface="Arial" panose="020B0604020202020204" pitchFamily="34" charset="0"/>
            </a:endParaRPr>
          </a:p>
          <a:p>
            <a:pPr marL="0" indent="0" algn="just">
              <a:buNone/>
            </a:pPr>
            <a:endParaRPr lang="en-US" dirty="0"/>
          </a:p>
          <a:p>
            <a:pPr marL="0" indent="0">
              <a:buNone/>
            </a:pPr>
            <a:endParaRPr lang="en-US"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981070536"/>
              </p:ext>
            </p:extLst>
          </p:nvPr>
        </p:nvGraphicFramePr>
        <p:xfrm>
          <a:off x="1287802" y="1658257"/>
          <a:ext cx="9616395" cy="2133600"/>
        </p:xfrm>
        <a:graphic>
          <a:graphicData uri="http://schemas.openxmlformats.org/drawingml/2006/table">
            <a:tbl>
              <a:tblPr firstRow="1" firstCol="1" bandRow="1"/>
              <a:tblGrid>
                <a:gridCol w="805525">
                  <a:extLst>
                    <a:ext uri="{9D8B030D-6E8A-4147-A177-3AD203B41FA5}">
                      <a16:colId xmlns:a16="http://schemas.microsoft.com/office/drawing/2014/main" val="3781656721"/>
                    </a:ext>
                  </a:extLst>
                </a:gridCol>
                <a:gridCol w="8810870">
                  <a:extLst>
                    <a:ext uri="{9D8B030D-6E8A-4147-A177-3AD203B41FA5}">
                      <a16:colId xmlns:a16="http://schemas.microsoft.com/office/drawing/2014/main" val="2579055522"/>
                    </a:ext>
                  </a:extLst>
                </a:gridCol>
              </a:tblGrid>
              <a:tr h="0">
                <a:tc>
                  <a:txBody>
                    <a:bodyPr/>
                    <a:lstStyle/>
                    <a:p>
                      <a:pPr marL="0" marR="0" algn="ctr">
                        <a:spcBef>
                          <a:spcPts val="0"/>
                        </a:spcBef>
                        <a:spcAft>
                          <a:spcPts val="0"/>
                        </a:spcAft>
                      </a:pPr>
                      <a:r>
                        <a:rPr lang="en-US" sz="2000" dirty="0" err="1">
                          <a:effectLst/>
                          <a:latin typeface="Arial" panose="020B0604020202020204" pitchFamily="34" charset="0"/>
                          <a:ea typeface="Times New Roman" panose="02020603050405020304" pitchFamily="18" charset="0"/>
                          <a:cs typeface="Arial" panose="020B0604020202020204" pitchFamily="34" charset="0"/>
                        </a:rPr>
                        <a:t>i</a:t>
                      </a:r>
                      <a:r>
                        <a:rPr lang="en-US" sz="2000" dirty="0">
                          <a:effectLst/>
                          <a:latin typeface="Arial" panose="020B0604020202020204" pitchFamily="34" charset="0"/>
                          <a:ea typeface="Times New Roman" panose="02020603050405020304" pitchFamily="18"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JGI Registration Form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9355668"/>
                  </a:ext>
                </a:extLst>
              </a:tr>
              <a:tr h="0">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JGI Medical Card copy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3268508"/>
                  </a:ext>
                </a:extLst>
              </a:tr>
              <a:tr h="0">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iii.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Attested CNIC copies of employee and spouse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0946717"/>
                  </a:ext>
                </a:extLst>
              </a:tr>
              <a:tr h="0">
                <a:tc>
                  <a:txBody>
                    <a:bodyPr/>
                    <a:lstStyle/>
                    <a:p>
                      <a:pPr marL="0" marR="0" algn="ctr">
                        <a:spcBef>
                          <a:spcPts val="0"/>
                        </a:spcBef>
                        <a:spcAft>
                          <a:spcPts val="0"/>
                        </a:spcAft>
                      </a:pPr>
                      <a:r>
                        <a:rPr lang="en-US" sz="2000">
                          <a:effectLst/>
                          <a:latin typeface="Arial" panose="020B0604020202020204" pitchFamily="34" charset="0"/>
                          <a:ea typeface="Times New Roman" panose="02020603050405020304" pitchFamily="18" charset="0"/>
                          <a:cs typeface="Arial" panose="020B0604020202020204" pitchFamily="34" charset="0"/>
                        </a:rPr>
                        <a:t>iv.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NADRA marriage certificate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5348157"/>
                  </a:ext>
                </a:extLst>
              </a:tr>
              <a:tr h="0">
                <a:tc>
                  <a:txBody>
                    <a:bodyPr/>
                    <a:lstStyle/>
                    <a:p>
                      <a:pPr marL="0" marR="0" algn="ctr">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Attested hospital</a:t>
                      </a:r>
                      <a:r>
                        <a:rPr lang="en-US" sz="2000" baseline="0" dirty="0">
                          <a:effectLst/>
                          <a:latin typeface="Arial" panose="020B0604020202020204" pitchFamily="34" charset="0"/>
                          <a:ea typeface="Times New Roman" panose="02020603050405020304" pitchFamily="18" charset="0"/>
                          <a:cs typeface="Arial" panose="020B0604020202020204" pitchFamily="34" charset="0"/>
                        </a:rPr>
                        <a:t> birth certificate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1434176"/>
                  </a:ext>
                </a:extLst>
              </a:tr>
              <a:tr h="0">
                <a:tc>
                  <a:txBody>
                    <a:bodyPr/>
                    <a:lstStyle/>
                    <a:p>
                      <a:pPr marL="0" marR="0" algn="ctr">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vi.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NADRA Children registration certificate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782248"/>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ea typeface="Times New Roman" panose="02020603050405020304" pitchFamily="18" charset="0"/>
                          <a:cs typeface="Arial" panose="020B0604020202020204" pitchFamily="34" charset="0"/>
                        </a:rPr>
                        <a:t>vii.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Photographs 1x1’’ ( in blue background)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8202496"/>
                  </a:ext>
                </a:extLst>
              </a:tr>
            </a:tbl>
          </a:graphicData>
        </a:graphic>
      </p:graphicFrame>
      <p:sp>
        <p:nvSpPr>
          <p:cNvPr id="4" name="Slide Number Placeholder 3"/>
          <p:cNvSpPr>
            <a:spLocks noGrp="1"/>
          </p:cNvSpPr>
          <p:nvPr>
            <p:ph type="sldNum" sz="quarter" idx="12"/>
          </p:nvPr>
        </p:nvSpPr>
        <p:spPr/>
        <p:txBody>
          <a:bodyPr/>
          <a:lstStyle/>
          <a:p>
            <a:fld id="{5D720ED7-FDD9-4A44-AE97-CBB62F2E2D24}" type="slidenum">
              <a:rPr lang="en-US" smtClean="0"/>
              <a:pPr/>
              <a:t>9</a:t>
            </a:fld>
            <a:endParaRPr lang="en-US"/>
          </a:p>
        </p:txBody>
      </p:sp>
    </p:spTree>
    <p:extLst>
      <p:ext uri="{BB962C8B-B14F-4D97-AF65-F5344CB8AC3E}">
        <p14:creationId xmlns:p14="http://schemas.microsoft.com/office/powerpoint/2010/main" val="3188073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1374</TotalTime>
  <Words>2949</Words>
  <Application>Microsoft Office PowerPoint</Application>
  <PresentationFormat>Widescreen</PresentationFormat>
  <Paragraphs>634</Paragraphs>
  <Slides>49</Slides>
  <Notes>0</Notes>
  <HiddenSlides>1</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49</vt:i4>
      </vt:variant>
    </vt:vector>
  </HeadingPairs>
  <TitlesOfParts>
    <vt:vector size="61" baseType="lpstr">
      <vt:lpstr>Arial</vt:lpstr>
      <vt:lpstr>Arial</vt:lpstr>
      <vt:lpstr>Arial Black</vt:lpstr>
      <vt:lpstr>Calibri</vt:lpstr>
      <vt:lpstr>Calibri Light</vt:lpstr>
      <vt:lpstr>Constantia</vt:lpstr>
      <vt:lpstr>Segoe UI</vt:lpstr>
      <vt:lpstr>Symbol</vt:lpstr>
      <vt:lpstr>Times New Roman</vt:lpstr>
      <vt:lpstr>Wingdings</vt:lpstr>
      <vt:lpstr>Wingdings 2</vt:lpstr>
      <vt:lpstr>Office Theme</vt:lpstr>
      <vt:lpstr>PowerPoint Presentation</vt:lpstr>
      <vt:lpstr>PowerPoint Presentation</vt:lpstr>
      <vt:lpstr>Flow of the Presentation </vt:lpstr>
      <vt:lpstr>Introduction </vt:lpstr>
      <vt:lpstr>INTRODUCTION </vt:lpstr>
      <vt:lpstr>INTRODUCTION </vt:lpstr>
      <vt:lpstr>Registration Process </vt:lpstr>
      <vt:lpstr>Registration Process</vt:lpstr>
      <vt:lpstr>Registration Process</vt:lpstr>
      <vt:lpstr>JGI HealthCare Mobile Application </vt:lpstr>
      <vt:lpstr>PowerPoint Presentation</vt:lpstr>
      <vt:lpstr>JGI HealthCare Mobile Application </vt:lpstr>
      <vt:lpstr>Registration Process </vt:lpstr>
      <vt:lpstr>Registration Process  Age Limit </vt:lpstr>
      <vt:lpstr>Benefits / Description Plan  </vt:lpstr>
      <vt:lpstr>Benefits / Description Plan  </vt:lpstr>
      <vt:lpstr>Benefits / Description Plan  </vt:lpstr>
      <vt:lpstr>Benefits / Description Plan  </vt:lpstr>
      <vt:lpstr>Benefit Utilization Procedures  </vt:lpstr>
      <vt:lpstr>OPD Medical Claim</vt:lpstr>
      <vt:lpstr>Common Observations in OPD Claims</vt:lpstr>
      <vt:lpstr>IPD &amp; Maternity Medical Claim</vt:lpstr>
      <vt:lpstr>IPD &amp; Maternity Medical Claim</vt:lpstr>
      <vt:lpstr>Non Panel IPD &amp; Maternity Medical Claim</vt:lpstr>
      <vt:lpstr>PLEASE NOTE </vt:lpstr>
      <vt:lpstr>Specialized Investigation </vt:lpstr>
      <vt:lpstr>Specialized Investigation </vt:lpstr>
      <vt:lpstr>Daycare Surgery Expenses </vt:lpstr>
      <vt:lpstr>Daycare Surgery Expenses </vt:lpstr>
      <vt:lpstr>Daycare Surgery Expenses </vt:lpstr>
      <vt:lpstr>Common Observations in IPD/maternity Claims</vt:lpstr>
      <vt:lpstr>Common Observations in IPD/maternity Claims</vt:lpstr>
      <vt:lpstr>Value Added Services (Discount at labs / diagnostic centers)  </vt:lpstr>
      <vt:lpstr>Value Added Services (Discount at labs / diagnostic centers)  </vt:lpstr>
      <vt:lpstr>Value Added Services (Discount at labs / diagnostic centers)  </vt:lpstr>
      <vt:lpstr>Exclusions </vt:lpstr>
      <vt:lpstr>Exclusions </vt:lpstr>
      <vt:lpstr>Exclusions </vt:lpstr>
      <vt:lpstr>Health Insurance Query  </vt:lpstr>
      <vt:lpstr>Recent Improvements</vt:lpstr>
      <vt:lpstr>Any Question </vt:lpstr>
      <vt:lpstr>Any Suggestions /Feedback   </vt:lpstr>
      <vt:lpstr>Thank You </vt:lpstr>
      <vt:lpstr>Out-Patient Benefits </vt:lpstr>
      <vt:lpstr>Hospitalization Expenses Benefits </vt:lpstr>
      <vt:lpstr>Hospitalization Expenses Benefits </vt:lpstr>
      <vt:lpstr>Dread Diseases Expenses Benefits</vt:lpstr>
      <vt:lpstr>Dread Diseases Expenses Benefits</vt:lpstr>
      <vt:lpstr>Dread Diseases Expenses Benefits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DD Admin</dc:creator>
  <cp:lastModifiedBy>DD Admin</cp:lastModifiedBy>
  <cp:revision>168</cp:revision>
  <cp:lastPrinted>2022-08-04T04:05:06Z</cp:lastPrinted>
  <dcterms:created xsi:type="dcterms:W3CDTF">2022-07-18T04:19:11Z</dcterms:created>
  <dcterms:modified xsi:type="dcterms:W3CDTF">2023-01-12T11:15:48Z</dcterms:modified>
</cp:coreProperties>
</file>